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4"/>
  </p:notesMasterIdLst>
  <p:sldIdLst>
    <p:sldId id="1284" r:id="rId2"/>
    <p:sldId id="1122" r:id="rId3"/>
    <p:sldId id="1308" r:id="rId4"/>
    <p:sldId id="713" r:id="rId5"/>
    <p:sldId id="1123" r:id="rId6"/>
    <p:sldId id="1124" r:id="rId7"/>
    <p:sldId id="1289" r:id="rId8"/>
    <p:sldId id="1126" r:id="rId9"/>
    <p:sldId id="1285" r:id="rId10"/>
    <p:sldId id="1286" r:id="rId11"/>
    <p:sldId id="1293" r:id="rId12"/>
    <p:sldId id="1292" r:id="rId13"/>
    <p:sldId id="1127" r:id="rId14"/>
    <p:sldId id="1291" r:id="rId15"/>
    <p:sldId id="1129" r:id="rId16"/>
    <p:sldId id="1307" r:id="rId17"/>
    <p:sldId id="1151" r:id="rId18"/>
    <p:sldId id="1141" r:id="rId19"/>
    <p:sldId id="1142" r:id="rId20"/>
    <p:sldId id="1144" r:id="rId21"/>
    <p:sldId id="1143" r:id="rId22"/>
    <p:sldId id="1135" r:id="rId23"/>
    <p:sldId id="1295" r:id="rId24"/>
    <p:sldId id="1296" r:id="rId25"/>
    <p:sldId id="1297" r:id="rId26"/>
    <p:sldId id="1298" r:id="rId27"/>
    <p:sldId id="1302" r:id="rId28"/>
    <p:sldId id="1300" r:id="rId29"/>
    <p:sldId id="1301" r:id="rId30"/>
    <p:sldId id="1303" r:id="rId31"/>
    <p:sldId id="1139" r:id="rId32"/>
    <p:sldId id="1140" r:id="rId33"/>
    <p:sldId id="1146" r:id="rId34"/>
    <p:sldId id="1154" r:id="rId35"/>
    <p:sldId id="1152" r:id="rId36"/>
    <p:sldId id="1153" r:id="rId37"/>
    <p:sldId id="1149" r:id="rId38"/>
    <p:sldId id="1145" r:id="rId39"/>
    <p:sldId id="1150" r:id="rId40"/>
    <p:sldId id="1155" r:id="rId41"/>
    <p:sldId id="712" r:id="rId42"/>
    <p:sldId id="768" r:id="rId43"/>
    <p:sldId id="1304" r:id="rId44"/>
    <p:sldId id="1157" r:id="rId45"/>
    <p:sldId id="1158" r:id="rId46"/>
    <p:sldId id="1159" r:id="rId47"/>
    <p:sldId id="1009" r:id="rId48"/>
    <p:sldId id="1015" r:id="rId49"/>
    <p:sldId id="1305" r:id="rId50"/>
    <p:sldId id="1274" r:id="rId51"/>
    <p:sldId id="1309" r:id="rId52"/>
    <p:sldId id="1288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284"/>
            <p14:sldId id="1122"/>
            <p14:sldId id="1308"/>
            <p14:sldId id="713"/>
            <p14:sldId id="1123"/>
            <p14:sldId id="1124"/>
            <p14:sldId id="1289"/>
            <p14:sldId id="1126"/>
            <p14:sldId id="1285"/>
            <p14:sldId id="1286"/>
            <p14:sldId id="1293"/>
            <p14:sldId id="1292"/>
            <p14:sldId id="1127"/>
            <p14:sldId id="1291"/>
            <p14:sldId id="1129"/>
            <p14:sldId id="1307"/>
            <p14:sldId id="1151"/>
            <p14:sldId id="1141"/>
            <p14:sldId id="1142"/>
            <p14:sldId id="1144"/>
            <p14:sldId id="1143"/>
            <p14:sldId id="1135"/>
            <p14:sldId id="1295"/>
            <p14:sldId id="1296"/>
            <p14:sldId id="1297"/>
            <p14:sldId id="1298"/>
            <p14:sldId id="1302"/>
            <p14:sldId id="1300"/>
            <p14:sldId id="1301"/>
            <p14:sldId id="1303"/>
            <p14:sldId id="1139"/>
            <p14:sldId id="1140"/>
            <p14:sldId id="1146"/>
            <p14:sldId id="1154"/>
            <p14:sldId id="1152"/>
            <p14:sldId id="1153"/>
            <p14:sldId id="1149"/>
            <p14:sldId id="1145"/>
            <p14:sldId id="1150"/>
            <p14:sldId id="1155"/>
            <p14:sldId id="712"/>
            <p14:sldId id="768"/>
            <p14:sldId id="1304"/>
            <p14:sldId id="1157"/>
            <p14:sldId id="1158"/>
            <p14:sldId id="1159"/>
            <p14:sldId id="1009"/>
            <p14:sldId id="1015"/>
            <p14:sldId id="1305"/>
            <p14:sldId id="1274"/>
            <p14:sldId id="1309"/>
            <p14:sldId id="1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EF7D1D"/>
    <a:srgbClr val="4DA27E"/>
    <a:srgbClr val="BF74E1"/>
    <a:srgbClr val="6CABA1"/>
    <a:srgbClr val="FB8E20"/>
    <a:srgbClr val="D4EBE9"/>
    <a:srgbClr val="9E60B8"/>
    <a:srgbClr val="B04432"/>
    <a:srgbClr val="177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56"/>
    <p:restoredTop sz="96911" autoAdjust="0"/>
  </p:normalViewPr>
  <p:slideViewPr>
    <p:cSldViewPr snapToGrid="0" snapToObjects="1">
      <p:cViewPr varScale="1">
        <p:scale>
          <a:sx n="215" d="100"/>
          <a:sy n="215" d="100"/>
        </p:scale>
        <p:origin x="35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29.06.22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56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541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62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49277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020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EF7D1D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95252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75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1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49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79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45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90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92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1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70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3" r:id="rId13"/>
    <p:sldLayoutId id="2147483682" r:id="rId14"/>
    <p:sldLayoutId id="2147483651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schule/ejs-2022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nilshartmann/react18-talk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.reactjs.org/" TargetMode="Externa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lshartmann/server-components-blogexample" TargetMode="External"/><Relationship Id="rId2" Type="http://schemas.openxmlformats.org/officeDocument/2006/relationships/hyperlink" Target="http://localhost:4001/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.schule/ejs2021-server-components" TargetMode="Externa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schule/ejs-2022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openxmlformats.org/officeDocument/2006/relationships/hyperlink" Target="mailto:nils@nilshartmann.ne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345BDA8-B54A-1008-92EA-C0EBE4051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7" r="3177" b="7311"/>
          <a:stretch/>
        </p:blipFill>
        <p:spPr>
          <a:xfrm>
            <a:off x="-11813" y="0"/>
            <a:ext cx="9164185" cy="512752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7EED228-0F70-148A-45A4-CFC034588DD9}"/>
              </a:ext>
            </a:extLst>
          </p:cNvPr>
          <p:cNvSpPr/>
          <p:nvPr/>
        </p:nvSpPr>
        <p:spPr>
          <a:xfrm>
            <a:off x="-11813" y="-15975"/>
            <a:ext cx="9164185" cy="454052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F4A8850-1974-FAFF-6CEA-00A3111EDE8D}"/>
              </a:ext>
            </a:extLst>
          </p:cNvPr>
          <p:cNvGrpSpPr/>
          <p:nvPr/>
        </p:nvGrpSpPr>
        <p:grpSpPr>
          <a:xfrm>
            <a:off x="-5576" y="4524551"/>
            <a:ext cx="9157948" cy="659537"/>
            <a:chOff x="-697424" y="5684031"/>
            <a:chExt cx="9152371" cy="60297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0C9E9F6-A2A2-7037-C6C8-83EF88EE746B}"/>
                </a:ext>
              </a:extLst>
            </p:cNvPr>
            <p:cNvSpPr/>
            <p:nvPr/>
          </p:nvSpPr>
          <p:spPr>
            <a:xfrm>
              <a:off x="-697424" y="5684031"/>
              <a:ext cx="9144000" cy="586998"/>
            </a:xfrm>
            <a:prstGeom prst="rect">
              <a:avLst/>
            </a:prstGeom>
            <a:solidFill>
              <a:srgbClr val="4DA27E">
                <a:alpha val="901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" name="Titel 3">
              <a:extLst>
                <a:ext uri="{FF2B5EF4-FFF2-40B4-BE49-F238E27FC236}">
                  <a16:creationId xmlns:a16="http://schemas.microsoft.com/office/drawing/2014/main" id="{D763C5AB-664F-8D78-2A74-0AD58982879C}"/>
                </a:ext>
              </a:extLst>
            </p:cNvPr>
            <p:cNvSpPr txBox="1">
              <a:spLocks/>
            </p:cNvSpPr>
            <p:nvPr/>
          </p:nvSpPr>
          <p:spPr>
            <a:xfrm>
              <a:off x="-689053" y="5694338"/>
              <a:ext cx="9144000" cy="592667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algn="ctr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523" b="1" i="0" kern="1200" cap="all" baseline="0">
                  <a:solidFill>
                    <a:srgbClr val="025249"/>
                  </a:solidFill>
                  <a:latin typeface="Montserrat" charset="0"/>
                  <a:ea typeface="+mj-ea"/>
                  <a:cs typeface="+mj-cs"/>
                </a:defRPr>
              </a:lvl1pPr>
            </a:lstStyle>
            <a:p>
              <a:r>
                <a:rPr lang="de-DE" sz="1050" spc="60" dirty="0" err="1">
                  <a:solidFill>
                    <a:srgbClr val="D4EBE9"/>
                  </a:solidFill>
                </a:rPr>
                <a:t>EnterJS</a:t>
              </a:r>
              <a:r>
                <a:rPr lang="de-DE" sz="1050" spc="60" dirty="0">
                  <a:solidFill>
                    <a:srgbClr val="D4EBE9"/>
                  </a:solidFill>
                </a:rPr>
                <a:t> Darmstadt | 23. Juni 2022 | @</a:t>
              </a:r>
              <a:r>
                <a:rPr lang="de-DE" sz="1050" spc="60" dirty="0" err="1">
                  <a:solidFill>
                    <a:srgbClr val="D4EBE9"/>
                  </a:solidFill>
                </a:rPr>
                <a:t>nilshartmann</a:t>
              </a:r>
              <a:endParaRPr lang="de-DE" sz="1050" spc="60" dirty="0">
                <a:solidFill>
                  <a:srgbClr val="D4EBE9"/>
                </a:solidFill>
              </a:endParaRPr>
            </a:p>
          </p:txBody>
        </p: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29887B25-EA64-B19B-76A6-59DD8BBC8ACC}"/>
              </a:ext>
            </a:extLst>
          </p:cNvPr>
          <p:cNvSpPr/>
          <p:nvPr/>
        </p:nvSpPr>
        <p:spPr>
          <a:xfrm>
            <a:off x="3213690" y="1557907"/>
            <a:ext cx="5158812" cy="14773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de-DE" sz="9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90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9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18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24E65B5-473A-A589-6F3A-5047DB50A5AB}"/>
              </a:ext>
            </a:extLst>
          </p:cNvPr>
          <p:cNvSpPr/>
          <p:nvPr/>
        </p:nvSpPr>
        <p:spPr>
          <a:xfrm>
            <a:off x="3213690" y="3035235"/>
            <a:ext cx="5158812" cy="81133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1500" b="1" dirty="0" err="1">
                <a:solidFill>
                  <a:srgbClr val="36544F"/>
                </a:solidFill>
              </a:rPr>
              <a:t>Slides</a:t>
            </a:r>
            <a:r>
              <a:rPr lang="de-DE" sz="1500" b="1" dirty="0">
                <a:solidFill>
                  <a:srgbClr val="36544F"/>
                </a:solidFill>
              </a:rPr>
              <a:t>: </a:t>
            </a:r>
            <a:r>
              <a:rPr lang="de-DE" sz="1500" b="1" dirty="0">
                <a:solidFill>
                  <a:srgbClr val="36544F"/>
                </a:solidFill>
                <a:hlinkClick r:id="rId3"/>
              </a:rPr>
              <a:t>https://react.schule/ejs-2022</a:t>
            </a:r>
            <a:endParaRPr lang="de-DE" sz="1500" b="1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Repository: </a:t>
            </a:r>
            <a:r>
              <a:rPr lang="de-DE" sz="1500" b="1" dirty="0">
                <a:solidFill>
                  <a:srgbClr val="36544F"/>
                </a:solidFill>
                <a:hlinkClick r:id="rId4"/>
              </a:rPr>
              <a:t>https://github.com/nilshartmann/react18-talk</a:t>
            </a:r>
            <a:r>
              <a:rPr lang="de-DE" sz="1500" b="1" dirty="0">
                <a:solidFill>
                  <a:srgbClr val="36544F"/>
                </a:solidFill>
              </a:rPr>
              <a:t> 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8CF51D6-0A06-ED43-14A3-FAB04D2C7809}"/>
              </a:ext>
            </a:extLst>
          </p:cNvPr>
          <p:cNvSpPr/>
          <p:nvPr/>
        </p:nvSpPr>
        <p:spPr>
          <a:xfrm>
            <a:off x="3213690" y="1130417"/>
            <a:ext cx="1908301" cy="43404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4DA27E"/>
                </a:solidFill>
                <a:latin typeface="Montserrat" charset="0"/>
                <a:ea typeface="Montserrat" charset="0"/>
                <a:cs typeface="Montserrat" charset="0"/>
              </a:rPr>
              <a:t>Neues in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25D6F1A-7B87-31BA-7738-C249AD176D41}"/>
              </a:ext>
            </a:extLst>
          </p:cNvPr>
          <p:cNvSpPr txBox="1"/>
          <p:nvPr/>
        </p:nvSpPr>
        <p:spPr>
          <a:xfrm>
            <a:off x="3123180" y="34871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799567-8D96-E354-DCFA-5E9487ABB705}"/>
              </a:ext>
            </a:extLst>
          </p:cNvPr>
          <p:cNvSpPr txBox="1"/>
          <p:nvPr/>
        </p:nvSpPr>
        <p:spPr>
          <a:xfrm>
            <a:off x="3124035" y="609482"/>
            <a:ext cx="1779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625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Potentielle Ressourcen-Leaks erkennen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3EACC0-A5DB-12DC-116F-354986D25B59}"/>
              </a:ext>
            </a:extLst>
          </p:cNvPr>
          <p:cNvSpPr txBox="1"/>
          <p:nvPr/>
        </p:nvSpPr>
        <p:spPr>
          <a:xfrm>
            <a:off x="374073" y="2224467"/>
            <a:ext cx="19238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Chat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8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useEffect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subscribeToApi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});</a:t>
            </a:r>
          </a:p>
          <a:p>
            <a:b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&lt;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&gt;. . .&lt;/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&gt;;</a:t>
            </a:r>
          </a:p>
          <a:p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}</a:t>
            </a:r>
            <a:endParaRPr lang="de-DE" sz="800" dirty="0">
              <a:solidFill>
                <a:srgbClr val="333333"/>
              </a:solidFill>
              <a:latin typeface="MonoLisa" panose="020B050903020406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45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Potentielle Ressourcen-Leaks erkennen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3EACC0-A5DB-12DC-116F-354986D25B59}"/>
              </a:ext>
            </a:extLst>
          </p:cNvPr>
          <p:cNvSpPr txBox="1"/>
          <p:nvPr/>
        </p:nvSpPr>
        <p:spPr>
          <a:xfrm>
            <a:off x="374073" y="2224467"/>
            <a:ext cx="19238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Chat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8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useEffect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subscribeToApi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});</a:t>
            </a:r>
          </a:p>
          <a:p>
            <a:b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&lt;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&gt;. . .&lt;/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&gt;;</a:t>
            </a:r>
          </a:p>
          <a:p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}</a:t>
            </a:r>
            <a:endParaRPr lang="de-DE" sz="800" dirty="0">
              <a:solidFill>
                <a:srgbClr val="333333"/>
              </a:solidFill>
              <a:latin typeface="MonoLisa" panose="020B050903020406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A62A3E-87DA-32FA-1ECC-F0C7D8B81F23}"/>
              </a:ext>
            </a:extLst>
          </p:cNvPr>
          <p:cNvSpPr/>
          <p:nvPr/>
        </p:nvSpPr>
        <p:spPr>
          <a:xfrm>
            <a:off x="705999" y="2723291"/>
            <a:ext cx="1205928" cy="193675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A6DCD740-021C-7A93-3A82-2259FDA2933F}"/>
              </a:ext>
            </a:extLst>
          </p:cNvPr>
          <p:cNvCxnSpPr>
            <a:cxnSpLocks/>
          </p:cNvCxnSpPr>
          <p:nvPr/>
        </p:nvCxnSpPr>
        <p:spPr>
          <a:xfrm>
            <a:off x="1911927" y="2808514"/>
            <a:ext cx="717874" cy="11614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6B14D78-6DC7-4EB1-7879-7D4C3BB35D48}"/>
              </a:ext>
            </a:extLst>
          </p:cNvPr>
          <p:cNvSpPr txBox="1"/>
          <p:nvPr/>
        </p:nvSpPr>
        <p:spPr>
          <a:xfrm>
            <a:off x="2545336" y="2683511"/>
            <a:ext cx="1635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C00000"/>
                </a:solidFill>
                <a:latin typeface="Source Sans Pro" panose="020B0503030403020204" pitchFamily="34" charset="0"/>
              </a:rPr>
              <a:t>Problem: </a:t>
            </a:r>
            <a:r>
              <a:rPr lang="de-DE" sz="1000" b="1" dirty="0" err="1">
                <a:solidFill>
                  <a:srgbClr val="C00000"/>
                </a:solidFill>
                <a:latin typeface="Source Sans Pro" panose="020B0503030403020204" pitchFamily="34" charset="0"/>
              </a:rPr>
              <a:t>Subscription</a:t>
            </a:r>
            <a:r>
              <a:rPr lang="de-DE" sz="1000" b="1" dirty="0">
                <a:solidFill>
                  <a:srgbClr val="C00000"/>
                </a:solidFill>
                <a:latin typeface="Source Sans Pro" panose="020B0503030403020204" pitchFamily="34" charset="0"/>
              </a:rPr>
              <a:t> wird nicht abgebrochen</a:t>
            </a:r>
          </a:p>
        </p:txBody>
      </p:sp>
    </p:spTree>
    <p:extLst>
      <p:ext uri="{BB962C8B-B14F-4D97-AF65-F5344CB8AC3E}">
        <p14:creationId xmlns:p14="http://schemas.microsoft.com/office/powerpoint/2010/main" val="2011867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Potentielle Ressourcen-Leaks erkennen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3EACC0-A5DB-12DC-116F-354986D25B59}"/>
              </a:ext>
            </a:extLst>
          </p:cNvPr>
          <p:cNvSpPr txBox="1"/>
          <p:nvPr/>
        </p:nvSpPr>
        <p:spPr>
          <a:xfrm>
            <a:off x="374073" y="2224467"/>
            <a:ext cx="19238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Chat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8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useEffect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subscribeToApi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});</a:t>
            </a:r>
          </a:p>
          <a:p>
            <a:b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&lt;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&gt;. . .&lt;/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&gt;;</a:t>
            </a:r>
          </a:p>
          <a:p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}</a:t>
            </a:r>
            <a:endParaRPr lang="de-DE" sz="800" dirty="0">
              <a:solidFill>
                <a:srgbClr val="333333"/>
              </a:solidFill>
              <a:latin typeface="MonoLisa" panose="020B050903020406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A62A3E-87DA-32FA-1ECC-F0C7D8B81F23}"/>
              </a:ext>
            </a:extLst>
          </p:cNvPr>
          <p:cNvSpPr/>
          <p:nvPr/>
        </p:nvSpPr>
        <p:spPr>
          <a:xfrm>
            <a:off x="705999" y="2723291"/>
            <a:ext cx="1205928" cy="193675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A6DCD740-021C-7A93-3A82-2259FDA2933F}"/>
              </a:ext>
            </a:extLst>
          </p:cNvPr>
          <p:cNvCxnSpPr>
            <a:cxnSpLocks/>
          </p:cNvCxnSpPr>
          <p:nvPr/>
        </p:nvCxnSpPr>
        <p:spPr>
          <a:xfrm>
            <a:off x="1911927" y="2808514"/>
            <a:ext cx="717874" cy="11614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6B14D78-6DC7-4EB1-7879-7D4C3BB35D48}"/>
              </a:ext>
            </a:extLst>
          </p:cNvPr>
          <p:cNvSpPr txBox="1"/>
          <p:nvPr/>
        </p:nvSpPr>
        <p:spPr>
          <a:xfrm>
            <a:off x="2545336" y="2683511"/>
            <a:ext cx="1635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C00000"/>
                </a:solidFill>
                <a:latin typeface="Source Sans Pro" panose="020B0503030403020204" pitchFamily="34" charset="0"/>
              </a:rPr>
              <a:t>Problem: </a:t>
            </a:r>
            <a:r>
              <a:rPr lang="de-DE" sz="1000" b="1" dirty="0" err="1">
                <a:solidFill>
                  <a:srgbClr val="C00000"/>
                </a:solidFill>
                <a:latin typeface="Source Sans Pro" panose="020B0503030403020204" pitchFamily="34" charset="0"/>
              </a:rPr>
              <a:t>Subscription</a:t>
            </a:r>
            <a:r>
              <a:rPr lang="de-DE" sz="1000" b="1" dirty="0">
                <a:solidFill>
                  <a:srgbClr val="C00000"/>
                </a:solidFill>
                <a:latin typeface="Source Sans Pro" panose="020B0503030403020204" pitchFamily="34" charset="0"/>
              </a:rPr>
              <a:t> wird nicht abgebrochen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A151581-9EEA-B912-8934-D02AEE356F5A}"/>
              </a:ext>
            </a:extLst>
          </p:cNvPr>
          <p:cNvSpPr txBox="1"/>
          <p:nvPr/>
        </p:nvSpPr>
        <p:spPr>
          <a:xfrm>
            <a:off x="4570474" y="2221846"/>
            <a:ext cx="29287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Chat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8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useEffect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800" b="0" dirty="0" err="1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800" b="0" dirty="0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 err="1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800" b="0" dirty="0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 = </a:t>
            </a:r>
            <a:r>
              <a:rPr lang="de-DE" sz="800" b="0" dirty="0" err="1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subscribeToApi</a:t>
            </a:r>
            <a:r>
              <a:rPr lang="de-DE" sz="800" b="0" dirty="0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();</a:t>
            </a:r>
          </a:p>
          <a:p>
            <a:endParaRPr lang="de-DE" sz="800" dirty="0">
              <a:solidFill>
                <a:srgbClr val="012339"/>
              </a:solidFill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800" dirty="0" err="1">
                <a:solidFill>
                  <a:srgbClr val="A44185"/>
                </a:solidFill>
                <a:latin typeface="MonoLisa" panose="020B0509030204060204" pitchFamily="49" charset="0"/>
              </a:rPr>
              <a:t>return</a:t>
            </a:r>
            <a:r>
              <a:rPr lang="de-DE" sz="800" dirty="0">
                <a:solidFill>
                  <a:srgbClr val="A44185"/>
                </a:solidFill>
                <a:latin typeface="MonoLisa" panose="020B0509030204060204" pitchFamily="49" charset="0"/>
              </a:rPr>
              <a:t> () =&gt; </a:t>
            </a:r>
            <a:r>
              <a:rPr lang="de-DE" sz="800" dirty="0" err="1">
                <a:solidFill>
                  <a:srgbClr val="A44185"/>
                </a:solidFill>
                <a:latin typeface="MonoLisa" panose="020B0509030204060204" pitchFamily="49" charset="0"/>
              </a:rPr>
              <a:t>cancelSubscription</a:t>
            </a:r>
            <a:r>
              <a:rPr lang="de-DE" sz="800" dirty="0">
                <a:solidFill>
                  <a:srgbClr val="A44185"/>
                </a:solidFill>
                <a:latin typeface="MonoLisa" panose="020B0509030204060204" pitchFamily="49" charset="0"/>
              </a:rPr>
              <a:t>(</a:t>
            </a:r>
            <a:r>
              <a:rPr lang="de-DE" sz="800" dirty="0" err="1">
                <a:solidFill>
                  <a:srgbClr val="A44185"/>
                </a:solidFill>
                <a:latin typeface="MonoLisa" panose="020B0509030204060204" pitchFamily="49" charset="0"/>
              </a:rPr>
              <a:t>id</a:t>
            </a:r>
            <a:r>
              <a:rPr lang="de-DE" sz="800" dirty="0">
                <a:solidFill>
                  <a:srgbClr val="A44185"/>
                </a:solidFill>
                <a:latin typeface="MonoLisa" panose="020B0509030204060204" pitchFamily="49" charset="0"/>
              </a:rPr>
              <a:t>);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});</a:t>
            </a:r>
          </a:p>
          <a:p>
            <a:b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&lt;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&gt;. . .&lt;/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&gt;;</a:t>
            </a:r>
          </a:p>
          <a:p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}</a:t>
            </a:r>
            <a:endParaRPr lang="de-DE" sz="800" dirty="0">
              <a:solidFill>
                <a:srgbClr val="333333"/>
              </a:solidFill>
              <a:latin typeface="MonoLisa" panose="020B050903020406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B35F804-680D-7457-68BB-CE7B725E255A}"/>
              </a:ext>
            </a:extLst>
          </p:cNvPr>
          <p:cNvSpPr/>
          <p:nvPr/>
        </p:nvSpPr>
        <p:spPr>
          <a:xfrm>
            <a:off x="4828942" y="2963031"/>
            <a:ext cx="2551571" cy="193675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48B3CD2-0969-F389-DBBF-BF922A8DF6BF}"/>
              </a:ext>
            </a:extLst>
          </p:cNvPr>
          <p:cNvCxnSpPr>
            <a:cxnSpLocks/>
          </p:cNvCxnSpPr>
          <p:nvPr/>
        </p:nvCxnSpPr>
        <p:spPr>
          <a:xfrm>
            <a:off x="6489864" y="3156706"/>
            <a:ext cx="1009404" cy="213974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55692680-C5BB-1434-383E-922E87C3EFC6}"/>
              </a:ext>
            </a:extLst>
          </p:cNvPr>
          <p:cNvSpPr txBox="1"/>
          <p:nvPr/>
        </p:nvSpPr>
        <p:spPr>
          <a:xfrm>
            <a:off x="6915455" y="3370680"/>
            <a:ext cx="16357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Richtig: 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Subscription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</a:t>
            </a:r>
          </a:p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in Clean-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up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-Funktion beenden</a:t>
            </a:r>
          </a:p>
        </p:txBody>
      </p:sp>
    </p:spTree>
    <p:extLst>
      <p:ext uri="{BB962C8B-B14F-4D97-AF65-F5344CB8AC3E}">
        <p14:creationId xmlns:p14="http://schemas.microsoft.com/office/powerpoint/2010/main" val="218358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useId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Generiert eindeutige </a:t>
            </a:r>
            <a:r>
              <a:rPr lang="de-DE" b="0" dirty="0" err="1">
                <a:solidFill>
                  <a:srgbClr val="36544F"/>
                </a:solidFill>
              </a:rPr>
              <a:t>Ids</a:t>
            </a:r>
            <a:r>
              <a:rPr lang="de-DE" b="0" dirty="0">
                <a:solidFill>
                  <a:srgbClr val="36544F"/>
                </a:solidFill>
              </a:rPr>
              <a:t>, die bei Server- und Client-seitig identisch sind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(wichtig für SSR)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817567" y="1863351"/>
            <a:ext cx="6851890" cy="2040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Form()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sz="1151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&lt;form&gt;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label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Title: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aria-describedby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="..."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label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&lt;span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"&gt;Enter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Blog Title&lt;/span&gt;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&lt;/form&gt;;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4144298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r>
              <a:rPr lang="de-DE" dirty="0" err="1"/>
              <a:t>useSyncExternalStore</a:t>
            </a:r>
            <a:r>
              <a:rPr lang="de-DE" b="0" dirty="0"/>
              <a:t> </a:t>
            </a:r>
            <a:r>
              <a:rPr lang="de-DE" b="0" dirty="0">
                <a:solidFill>
                  <a:srgbClr val="36544F"/>
                </a:solidFill>
              </a:rPr>
              <a:t>und</a:t>
            </a:r>
            <a:r>
              <a:rPr lang="de-DE" b="0" dirty="0"/>
              <a:t> </a:t>
            </a:r>
            <a:r>
              <a:rPr lang="de-DE" dirty="0" err="1"/>
              <a:t>useInsertionEffect</a:t>
            </a:r>
            <a:r>
              <a:rPr lang="de-DE" b="0" dirty="0">
                <a:solidFill>
                  <a:srgbClr val="36544F"/>
                </a:solidFill>
              </a:rPr>
              <a:t>: nur für Bibliotheken</a:t>
            </a:r>
          </a:p>
          <a:p>
            <a:endParaRPr lang="de-DE" dirty="0"/>
          </a:p>
          <a:p>
            <a:r>
              <a:rPr lang="de-DE" dirty="0" err="1"/>
              <a:t>useTransition</a:t>
            </a:r>
            <a:r>
              <a:rPr lang="de-DE" b="0" dirty="0">
                <a:solidFill>
                  <a:srgbClr val="36544F"/>
                </a:solidFill>
              </a:rPr>
              <a:t>/</a:t>
            </a:r>
            <a:r>
              <a:rPr lang="de-DE" dirty="0" err="1"/>
              <a:t>useDeferredValue</a:t>
            </a:r>
            <a:r>
              <a:rPr lang="de-DE" b="0" dirty="0">
                <a:solidFill>
                  <a:srgbClr val="36544F"/>
                </a:solidFill>
              </a:rPr>
              <a:t>: Updates als "nicht-dringend" markieren (</a:t>
            </a: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914983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18: </a:t>
            </a:r>
            <a:r>
              <a:rPr lang="de-DE" dirty="0" err="1"/>
              <a:t>What's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box?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80441"/>
            <a:ext cx="9144000" cy="139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475" b="1" dirty="0" err="1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5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543163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7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18</a:t>
            </a:r>
            <a:endParaRPr lang="de-DE" sz="23900" b="1" dirty="0">
              <a:solidFill>
                <a:srgbClr val="5AB88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F2F9AC2-9636-4A8C-4AFA-89E6D98C1DEB}"/>
              </a:ext>
            </a:extLst>
          </p:cNvPr>
          <p:cNvSpPr/>
          <p:nvPr/>
        </p:nvSpPr>
        <p:spPr>
          <a:xfrm>
            <a:off x="0" y="-2115"/>
            <a:ext cx="9144000" cy="4552950"/>
          </a:xfrm>
          <a:prstGeom prst="rect">
            <a:avLst/>
          </a:prstGeom>
          <a:solidFill>
            <a:srgbClr val="D4EBE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B342C38-CDDF-B2F2-A975-C973472F3871}"/>
              </a:ext>
            </a:extLst>
          </p:cNvPr>
          <p:cNvSpPr txBox="1"/>
          <p:nvPr/>
        </p:nvSpPr>
        <p:spPr>
          <a:xfrm>
            <a:off x="1962149" y="328058"/>
            <a:ext cx="5572125" cy="38926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DE" sz="3200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Auto </a:t>
            </a:r>
            <a:r>
              <a:rPr lang="de-DE" sz="3200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Batching</a:t>
            </a:r>
            <a:endParaRPr lang="de-DE" sz="3200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de-DE" sz="3200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Veränderter </a:t>
            </a:r>
            <a:r>
              <a:rPr lang="de-DE" sz="3200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Strict</a:t>
            </a:r>
            <a:r>
              <a:rPr lang="de-DE" sz="3200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-Mode</a:t>
            </a:r>
          </a:p>
          <a:p>
            <a:pPr algn="ctr">
              <a:lnSpc>
                <a:spcPct val="200000"/>
              </a:lnSpc>
            </a:pPr>
            <a:r>
              <a:rPr lang="de-DE" sz="3200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Neue Hook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s</a:t>
            </a:r>
          </a:p>
          <a:p>
            <a:pPr algn="ctr">
              <a:lnSpc>
                <a:spcPct val="200000"/>
              </a:lnSpc>
            </a:pPr>
            <a:r>
              <a:rPr lang="de-DE" sz="3200" b="1" u="sng" dirty="0" err="1">
                <a:solidFill>
                  <a:srgbClr val="9E60B8"/>
                </a:solidFill>
                <a:latin typeface="Source Sans Pro Black" panose="020B0503030403020204" pitchFamily="34" charset="0"/>
              </a:rPr>
              <a:t>Concurrent</a:t>
            </a:r>
            <a:r>
              <a:rPr lang="de-DE" sz="3200" b="1" u="sng" dirty="0">
                <a:solidFill>
                  <a:srgbClr val="9E60B8"/>
                </a:solidFill>
                <a:latin typeface="Source Sans Pro Black" panose="020B0503030403020204" pitchFamily="34" charset="0"/>
              </a:rPr>
              <a:t> </a:t>
            </a:r>
            <a:r>
              <a:rPr lang="de-DE" sz="3200" b="1" u="sng" dirty="0" err="1">
                <a:solidFill>
                  <a:srgbClr val="9E60B8"/>
                </a:solidFill>
                <a:latin typeface="Source Sans Pro Black" panose="020B0503030403020204" pitchFamily="34" charset="0"/>
              </a:rPr>
              <a:t>React</a:t>
            </a:r>
            <a:endParaRPr lang="de-DE" sz="3200" b="1" u="sng" dirty="0">
              <a:solidFill>
                <a:srgbClr val="9E60B8"/>
              </a:solidFill>
              <a:latin typeface="Source Sans Pro Black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249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5E85EA-8E24-0176-EFC7-B9F71D50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E11A21-9988-A6FC-258D-36462C7427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Ziel: Bessere Ausnutzung der CPU Ressourcen</a:t>
            </a:r>
          </a:p>
          <a:p>
            <a:r>
              <a:rPr lang="de-DE" b="0" dirty="0">
                <a:solidFill>
                  <a:srgbClr val="36544F"/>
                </a:solidFill>
              </a:rPr>
              <a:t>Nicht bessere "Performance"</a:t>
            </a:r>
          </a:p>
          <a:p>
            <a:r>
              <a:rPr lang="de-DE" b="0" dirty="0">
                <a:solidFill>
                  <a:srgbClr val="36544F"/>
                </a:solidFill>
              </a:rPr>
              <a:t>Flüssigerer Eindruck für User</a:t>
            </a:r>
          </a:p>
        </p:txBody>
      </p:sp>
    </p:spTree>
    <p:extLst>
      <p:ext uri="{BB962C8B-B14F-4D97-AF65-F5344CB8AC3E}">
        <p14:creationId xmlns:p14="http://schemas.microsoft.com/office/powerpoint/2010/main" val="2499842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Demo 🕵️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http://localhost:3002</a:t>
            </a:r>
          </a:p>
        </p:txBody>
      </p:sp>
    </p:spTree>
    <p:extLst>
      <p:ext uri="{BB962C8B-B14F-4D97-AF65-F5344CB8AC3E}">
        <p14:creationId xmlns:p14="http://schemas.microsoft.com/office/powerpoint/2010/main" val="3478849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useTransition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useTransition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Markiert Update als "weniger wichtig"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F85396-F890-9B57-86E9-A036AF39D088}"/>
              </a:ext>
            </a:extLst>
          </p:cNvPr>
          <p:cNvSpPr txBox="1"/>
          <p:nvPr/>
        </p:nvSpPr>
        <p:spPr>
          <a:xfrm>
            <a:off x="1102877" y="1311586"/>
            <a:ext cx="632802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ExampleChart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initialData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F1729B7-45AC-882D-75DC-836CE22A6FC2}"/>
              </a:ext>
            </a:extLst>
          </p:cNvPr>
          <p:cNvSpPr/>
          <p:nvPr/>
        </p:nvSpPr>
        <p:spPr>
          <a:xfrm>
            <a:off x="1901735" y="1950487"/>
            <a:ext cx="774286" cy="193675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4B8F56E5-BE80-D21E-382B-6E56AA50CFA5}"/>
              </a:ext>
            </a:extLst>
          </p:cNvPr>
          <p:cNvCxnSpPr>
            <a:cxnSpLocks/>
          </p:cNvCxnSpPr>
          <p:nvPr/>
        </p:nvCxnSpPr>
        <p:spPr>
          <a:xfrm flipH="1">
            <a:off x="2071099" y="2144162"/>
            <a:ext cx="171683" cy="748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BF5A3AF1-639D-9B9E-0015-6668F85B9D42}"/>
              </a:ext>
            </a:extLst>
          </p:cNvPr>
          <p:cNvSpPr txBox="1"/>
          <p:nvPr/>
        </p:nvSpPr>
        <p:spPr>
          <a:xfrm>
            <a:off x="1279128" y="2857818"/>
            <a:ext cx="1635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Läuft Transition gerade ?</a:t>
            </a:r>
          </a:p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(ist '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' aktuell)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25B8250-FEF0-0F93-C6F4-24B4135343E8}"/>
              </a:ext>
            </a:extLst>
          </p:cNvPr>
          <p:cNvSpPr/>
          <p:nvPr/>
        </p:nvSpPr>
        <p:spPr>
          <a:xfrm>
            <a:off x="2786277" y="1950487"/>
            <a:ext cx="1252012" cy="193675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4EDB347-CBB4-9082-5F3B-B17D3936A72B}"/>
              </a:ext>
            </a:extLst>
          </p:cNvPr>
          <p:cNvCxnSpPr>
            <a:cxnSpLocks/>
          </p:cNvCxnSpPr>
          <p:nvPr/>
        </p:nvCxnSpPr>
        <p:spPr>
          <a:xfrm>
            <a:off x="3474879" y="2144162"/>
            <a:ext cx="436217" cy="748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2CF38339-C027-4861-CB6F-D67A15F5CD1F}"/>
              </a:ext>
            </a:extLst>
          </p:cNvPr>
          <p:cNvSpPr txBox="1"/>
          <p:nvPr/>
        </p:nvSpPr>
        <p:spPr>
          <a:xfrm>
            <a:off x="3119125" y="2857818"/>
            <a:ext cx="1635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Transition starten</a:t>
            </a:r>
          </a:p>
        </p:txBody>
      </p:sp>
    </p:spTree>
    <p:extLst>
      <p:ext uri="{BB962C8B-B14F-4D97-AF65-F5344CB8AC3E}">
        <p14:creationId xmlns:p14="http://schemas.microsoft.com/office/powerpoint/2010/main" val="414857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useTransition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useTransition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Markiert Update als "weniger wichtig"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9F8C0E-5FB6-48CD-47A6-7FA05B38297D}"/>
              </a:ext>
            </a:extLst>
          </p:cNvPr>
          <p:cNvSpPr txBox="1"/>
          <p:nvPr/>
        </p:nvSpPr>
        <p:spPr>
          <a:xfrm>
            <a:off x="1102877" y="1311586"/>
            <a:ext cx="632802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ExampleChart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initialData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handleInputChange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 err="1">
                <a:solidFill>
                  <a:srgbClr val="2770C0"/>
                </a:solidFill>
                <a:latin typeface="MonoLisa" panose="020B0509030204060204" pitchFamily="49" charset="0"/>
              </a:rPr>
              <a:t>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e.target.input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DF73ABE-32D2-AEEE-4F77-5ECDA2C604C3}"/>
              </a:ext>
            </a:extLst>
          </p:cNvPr>
          <p:cNvSpPr/>
          <p:nvPr/>
        </p:nvSpPr>
        <p:spPr>
          <a:xfrm>
            <a:off x="1489477" y="2420752"/>
            <a:ext cx="2108407" cy="165696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34AC5-5333-242F-69C3-B1EFB8306C9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624010" y="2586448"/>
            <a:ext cx="1113700" cy="34359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E99C4410-F7E8-9853-4A3C-8DEA5FD509F6}"/>
              </a:ext>
            </a:extLst>
          </p:cNvPr>
          <p:cNvSpPr txBox="1"/>
          <p:nvPr/>
        </p:nvSpPr>
        <p:spPr>
          <a:xfrm>
            <a:off x="4737710" y="2420752"/>
            <a:ext cx="1930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"Normale" Updates sind "dringend" (wie bisher)</a:t>
            </a:r>
          </a:p>
        </p:txBody>
      </p:sp>
    </p:spTree>
    <p:extLst>
      <p:ext uri="{BB962C8B-B14F-4D97-AF65-F5344CB8AC3E}">
        <p14:creationId xmlns:p14="http://schemas.microsoft.com/office/powerpoint/2010/main" val="118009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94124"/>
            <a:ext cx="6195927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i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Java, TypeScript, </a:t>
            </a:r>
            <a:r>
              <a:rPr lang="de-DE" b="1" i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i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9310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5091"/>
            <a:ext cx="371475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350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350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350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5091"/>
            <a:ext cx="371475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350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350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350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93108"/>
            <a:ext cx="1880638" cy="185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useTransition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useTransition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Markiert Update als "weniger wichtig"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9F8C0E-5FB6-48CD-47A6-7FA05B38297D}"/>
              </a:ext>
            </a:extLst>
          </p:cNvPr>
          <p:cNvSpPr txBox="1"/>
          <p:nvPr/>
        </p:nvSpPr>
        <p:spPr>
          <a:xfrm>
            <a:off x="1102877" y="1311586"/>
            <a:ext cx="632802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ExampleChart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initialData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handleInputChange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 err="1">
                <a:solidFill>
                  <a:srgbClr val="2770C0"/>
                </a:solidFill>
                <a:latin typeface="MonoLisa" panose="020B0509030204060204" pitchFamily="49" charset="0"/>
              </a:rPr>
              <a:t>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e.target.input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>
                <a:solidFill>
                  <a:srgbClr val="367B42"/>
                </a:solidFill>
                <a:latin typeface="MonoLisa" panose="020B0509030204060204" pitchFamily="49" charset="0"/>
              </a:rPr>
              <a:t>/* ... */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});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DF73ABE-32D2-AEEE-4F77-5ECDA2C604C3}"/>
              </a:ext>
            </a:extLst>
          </p:cNvPr>
          <p:cNvSpPr/>
          <p:nvPr/>
        </p:nvSpPr>
        <p:spPr>
          <a:xfrm>
            <a:off x="1483723" y="2700668"/>
            <a:ext cx="1964733" cy="538921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34AC5-5333-242F-69C3-B1EFB8306C9F}"/>
              </a:ext>
            </a:extLst>
          </p:cNvPr>
          <p:cNvCxnSpPr>
            <a:cxnSpLocks/>
          </p:cNvCxnSpPr>
          <p:nvPr/>
        </p:nvCxnSpPr>
        <p:spPr>
          <a:xfrm flipV="1">
            <a:off x="3448456" y="2866364"/>
            <a:ext cx="1354943" cy="127962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E99C4410-F7E8-9853-4A3C-8DEA5FD509F6}"/>
              </a:ext>
            </a:extLst>
          </p:cNvPr>
          <p:cNvSpPr txBox="1"/>
          <p:nvPr/>
        </p:nvSpPr>
        <p:spPr>
          <a:xfrm>
            <a:off x="4730244" y="2727357"/>
            <a:ext cx="20997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Updates innerhalb der Callback-Funktion </a:t>
            </a:r>
          </a:p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sind "nicht dringend"</a:t>
            </a:r>
          </a:p>
        </p:txBody>
      </p:sp>
    </p:spTree>
    <p:extLst>
      <p:ext uri="{BB962C8B-B14F-4D97-AF65-F5344CB8AC3E}">
        <p14:creationId xmlns:p14="http://schemas.microsoft.com/office/powerpoint/2010/main" val="914522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useTransition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useTransition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Markiert Update als "weniger wichtig"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9F8C0E-5FB6-48CD-47A6-7FA05B38297D}"/>
              </a:ext>
            </a:extLst>
          </p:cNvPr>
          <p:cNvSpPr txBox="1"/>
          <p:nvPr/>
        </p:nvSpPr>
        <p:spPr>
          <a:xfrm>
            <a:off x="1102877" y="1311586"/>
            <a:ext cx="632802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ExampleChart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initialData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handleInput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 err="1">
                <a:solidFill>
                  <a:srgbClr val="2770C0"/>
                </a:solidFill>
                <a:latin typeface="MonoLisa" panose="020B0509030204060204" pitchFamily="49" charset="0"/>
              </a:rPr>
              <a:t>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e.target.input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>
                <a:solidFill>
                  <a:srgbClr val="367B42"/>
                </a:solidFill>
                <a:latin typeface="MonoLisa" panose="020B0509030204060204" pitchFamily="49" charset="0"/>
              </a:rPr>
              <a:t>/* ... */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});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div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 err="1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onChange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dirty="0" err="1">
                <a:solidFill>
                  <a:srgbClr val="367B42"/>
                </a:solidFill>
                <a:latin typeface="MonoLisa" panose="020B0509030204060204" pitchFamily="49" charset="0"/>
              </a:rPr>
              <a:t>handleInput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p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? 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b="0" dirty="0" err="1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Pending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!"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: 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"Not </a:t>
            </a:r>
            <a:r>
              <a:rPr lang="de-DE" sz="1000" b="0" dirty="0" err="1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Pending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&lt;/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p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 err="1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&lt;/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div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38E008-BB59-F384-6DA7-B5162549AF43}"/>
              </a:ext>
            </a:extLst>
          </p:cNvPr>
          <p:cNvSpPr/>
          <p:nvPr/>
        </p:nvSpPr>
        <p:spPr>
          <a:xfrm>
            <a:off x="1640478" y="3912087"/>
            <a:ext cx="3924300" cy="203019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1EFB979F-A19C-CAED-6DC3-8BB8304B2D4A}"/>
              </a:ext>
            </a:extLst>
          </p:cNvPr>
          <p:cNvCxnSpPr>
            <a:cxnSpLocks/>
          </p:cNvCxnSpPr>
          <p:nvPr/>
        </p:nvCxnSpPr>
        <p:spPr>
          <a:xfrm>
            <a:off x="2758129" y="4115106"/>
            <a:ext cx="1242838" cy="202519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F9802DED-8CB8-9678-CDA5-3F2BFB90F165}"/>
              </a:ext>
            </a:extLst>
          </p:cNvPr>
          <p:cNvSpPr txBox="1"/>
          <p:nvPr/>
        </p:nvSpPr>
        <p:spPr>
          <a:xfrm>
            <a:off x="3792708" y="4200790"/>
            <a:ext cx="27006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isPending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zeigt an, das nicht dringende Updates noch ausstehen</a:t>
            </a:r>
          </a:p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(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ist nicht aktuell)</a:t>
            </a:r>
          </a:p>
        </p:txBody>
      </p:sp>
    </p:spTree>
    <p:extLst>
      <p:ext uri="{BB962C8B-B14F-4D97-AF65-F5344CB8AC3E}">
        <p14:creationId xmlns:p14="http://schemas.microsoft.com/office/powerpoint/2010/main" val="3526136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(Klassisch)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Klassisches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Rendern ist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Vorgang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AB3D85-93CE-7B87-4F49-58F1C1B5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065057"/>
            <a:ext cx="87249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8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Klassisches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Nach State-Update wird alles neu gerendert und </a:t>
            </a:r>
            <a:r>
              <a:rPr lang="de-DE" b="0" dirty="0" err="1">
                <a:solidFill>
                  <a:srgbClr val="36544F"/>
                </a:solidFill>
              </a:rPr>
              <a:t>commited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(Klassisch)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072C3C-C51E-57CF-EC4D-4521FDE5AAD4}"/>
              </a:ext>
            </a:extLst>
          </p:cNvPr>
          <p:cNvSpPr txBox="1"/>
          <p:nvPr/>
        </p:nvSpPr>
        <p:spPr>
          <a:xfrm>
            <a:off x="393617" y="1686770"/>
            <a:ext cx="1819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600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(2);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5C60574-020D-8B01-F57A-14C0536EB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91233"/>
            <a:ext cx="8674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00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Klassisches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Nach State-Update wird alles neu gerendert und </a:t>
            </a:r>
            <a:r>
              <a:rPr lang="de-DE" b="0" dirty="0" err="1">
                <a:solidFill>
                  <a:srgbClr val="36544F"/>
                </a:solidFill>
              </a:rPr>
              <a:t>commited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(Klassisch)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072C3C-C51E-57CF-EC4D-4521FDE5AAD4}"/>
              </a:ext>
            </a:extLst>
          </p:cNvPr>
          <p:cNvSpPr txBox="1"/>
          <p:nvPr/>
        </p:nvSpPr>
        <p:spPr>
          <a:xfrm>
            <a:off x="393617" y="1686770"/>
            <a:ext cx="1819407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(2);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A93BD0-75D1-E2B8-8025-523659368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91233"/>
            <a:ext cx="8674100" cy="12573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618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Rendern dauert lange, kann aber nicht unterbrochen werden 🥱</a:t>
            </a:r>
          </a:p>
        </p:txBody>
      </p:sp>
    </p:spTree>
    <p:extLst>
      <p:ext uri="{BB962C8B-B14F-4D97-AF65-F5344CB8AC3E}">
        <p14:creationId xmlns:p14="http://schemas.microsoft.com/office/powerpoint/2010/main" val="605077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Klassisches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Rendern ist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Vorgang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(Klassisch)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072C3C-C51E-57CF-EC4D-4521FDE5AAD4}"/>
              </a:ext>
            </a:extLst>
          </p:cNvPr>
          <p:cNvSpPr txBox="1"/>
          <p:nvPr/>
        </p:nvSpPr>
        <p:spPr>
          <a:xfrm>
            <a:off x="393617" y="1686770"/>
            <a:ext cx="2788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2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  <a:r>
              <a:rPr lang="de-DE" sz="14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(2);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543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Rendern geht schnell(er), C kommt aus dem "Cache" 👍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DE71DB6-6962-3F23-89CC-C246A22C8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91231"/>
            <a:ext cx="8674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66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Klassisches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Rendern ist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Vorgang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(Klassisch)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072C3C-C51E-57CF-EC4D-4521FDE5AAD4}"/>
              </a:ext>
            </a:extLst>
          </p:cNvPr>
          <p:cNvSpPr txBox="1"/>
          <p:nvPr/>
        </p:nvSpPr>
        <p:spPr>
          <a:xfrm>
            <a:off x="393617" y="1686770"/>
            <a:ext cx="2593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3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  <a:r>
              <a:rPr lang="de-DE" sz="14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3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285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Rendern wieder langsam 👎 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F0D1D9F-9A13-A4D7-610A-37B808B29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91231"/>
            <a:ext cx="8674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78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Dringende und weniger dringende Updates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</a:t>
            </a:r>
            <a:r>
              <a:rPr lang="de-DE" dirty="0" err="1"/>
              <a:t>Concurrent</a:t>
            </a:r>
            <a:r>
              <a:rPr lang="de-DE" dirty="0"/>
              <a:t>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FD201DF-E4BD-914F-4450-5EDF25F56F68}"/>
              </a:ext>
            </a:extLst>
          </p:cNvPr>
          <p:cNvSpPr txBox="1"/>
          <p:nvPr/>
        </p:nvSpPr>
        <p:spPr>
          <a:xfrm>
            <a:off x="393617" y="1686770"/>
            <a:ext cx="4178383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startTransition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 );</a:t>
            </a:r>
          </a:p>
        </p:txBody>
      </p:sp>
    </p:spTree>
    <p:extLst>
      <p:ext uri="{BB962C8B-B14F-4D97-AF65-F5344CB8AC3E}">
        <p14:creationId xmlns:p14="http://schemas.microsoft.com/office/powerpoint/2010/main" val="4001343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</a:t>
            </a:r>
            <a:r>
              <a:rPr lang="de-DE" dirty="0" err="1"/>
              <a:t>Concurrent</a:t>
            </a:r>
            <a:r>
              <a:rPr lang="de-DE" dirty="0"/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072C3C-C51E-57CF-EC4D-4521FDE5AAD4}"/>
              </a:ext>
            </a:extLst>
          </p:cNvPr>
          <p:cNvSpPr txBox="1"/>
          <p:nvPr/>
        </p:nvSpPr>
        <p:spPr>
          <a:xfrm>
            <a:off x="393617" y="1686770"/>
            <a:ext cx="4178383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startTransition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 );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501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Erst wird "dringendes" Update für </a:t>
            </a:r>
            <a:r>
              <a:rPr lang="de-DE" b="1" dirty="0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</a:t>
            </a:r>
            <a:r>
              <a:rPr lang="de-DE" dirty="0">
                <a:solidFill>
                  <a:srgbClr val="C00000"/>
                </a:solidFill>
              </a:rPr>
              <a:t> durchgeführt...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4C00E2-FB2A-9D79-D054-9DCA3297B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96" y="2188659"/>
            <a:ext cx="86741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91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</a:t>
            </a:r>
            <a:r>
              <a:rPr lang="de-DE" dirty="0" err="1"/>
              <a:t>Concurrent</a:t>
            </a:r>
            <a:r>
              <a:rPr lang="de-DE" dirty="0"/>
              <a:t>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613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...danach wird das "nicht dringende" Update für </a:t>
            </a:r>
            <a:r>
              <a:rPr lang="de-DE" b="1" dirty="0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</a:t>
            </a:r>
            <a:r>
              <a:rPr lang="de-DE" dirty="0">
                <a:solidFill>
                  <a:srgbClr val="C00000"/>
                </a:solidFill>
              </a:rPr>
              <a:t> durchgeführt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7B4C44C-FBC5-1388-D9F3-3148C438DD42}"/>
              </a:ext>
            </a:extLst>
          </p:cNvPr>
          <p:cNvSpPr txBox="1"/>
          <p:nvPr/>
        </p:nvSpPr>
        <p:spPr>
          <a:xfrm>
            <a:off x="393617" y="1686770"/>
            <a:ext cx="4178383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startTransition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 );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B0AC6E2-C227-C5B1-C436-35F80BE2E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91232"/>
            <a:ext cx="8674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47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88DDA1-BBF3-BF77-B98C-CE0FD2E6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Dokumentation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394AD2-C17F-374B-3CBE-098D2B4C23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https://beta.reactjs.org</a:t>
            </a:r>
            <a:r>
              <a:rPr lang="de-DE" dirty="0"/>
              <a:t>: </a:t>
            </a:r>
            <a:r>
              <a:rPr lang="de-DE" dirty="0">
                <a:solidFill>
                  <a:srgbClr val="36544F"/>
                </a:solidFill>
              </a:rPr>
              <a:t>Komplett neue Dokumentation</a:t>
            </a:r>
          </a:p>
          <a:p>
            <a:r>
              <a:rPr lang="de-DE" dirty="0">
                <a:solidFill>
                  <a:srgbClr val="36544F"/>
                </a:solidFill>
              </a:rPr>
              <a:t>"Hooks-first"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3105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Updates können abgebrochen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</a:t>
            </a:r>
            <a:r>
              <a:rPr lang="de-DE" dirty="0" err="1"/>
              <a:t>Concurrent</a:t>
            </a:r>
            <a:r>
              <a:rPr lang="de-DE" dirty="0"/>
              <a:t>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613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...danach wird das "nicht dringende" Update für </a:t>
            </a:r>
            <a:r>
              <a:rPr lang="de-DE" b="1" dirty="0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</a:t>
            </a:r>
            <a:r>
              <a:rPr lang="de-DE" dirty="0">
                <a:solidFill>
                  <a:srgbClr val="C00000"/>
                </a:solidFill>
              </a:rPr>
              <a:t> durchgeführt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D5169A-D5F0-D54E-835E-DE58F16F5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79355"/>
            <a:ext cx="6794500" cy="13716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3AFAEF7-8A01-6B2F-41EE-386AD8F129CF}"/>
              </a:ext>
            </a:extLst>
          </p:cNvPr>
          <p:cNvSpPr txBox="1"/>
          <p:nvPr/>
        </p:nvSpPr>
        <p:spPr>
          <a:xfrm>
            <a:off x="393617" y="1686770"/>
            <a:ext cx="4178383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5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  <a:r>
              <a:rPr lang="de-DE" sz="1151" b="1" dirty="0" err="1">
                <a:solidFill>
                  <a:schemeClr val="bg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startTransition</a:t>
            </a:r>
            <a:r>
              <a:rPr lang="de-DE" sz="1151" b="1" dirty="0">
                <a:solidFill>
                  <a:schemeClr val="bg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</a:t>
            </a:r>
            <a:r>
              <a:rPr lang="de-DE" sz="1151" b="1" dirty="0" err="1">
                <a:solidFill>
                  <a:schemeClr val="bg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chemeClr val="bg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 );</a:t>
            </a:r>
          </a:p>
        </p:txBody>
      </p:sp>
    </p:spTree>
    <p:extLst>
      <p:ext uri="{BB962C8B-B14F-4D97-AF65-F5344CB8AC3E}">
        <p14:creationId xmlns:p14="http://schemas.microsoft.com/office/powerpoint/2010/main" val="480046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Demo: Rendering ab- und unterbrechen 🕵️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http://localhost:3001</a:t>
            </a:r>
          </a:p>
        </p:txBody>
      </p:sp>
    </p:spTree>
    <p:extLst>
      <p:ext uri="{BB962C8B-B14F-4D97-AF65-F5344CB8AC3E}">
        <p14:creationId xmlns:p14="http://schemas.microsoft.com/office/powerpoint/2010/main" val="822956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 🕵️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1F6BFA-C90C-9D37-78BF-C64730121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017" y="1463635"/>
            <a:ext cx="4260690" cy="325664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55B1D1D-737A-2191-8FAF-B15EF7BF1C08}"/>
              </a:ext>
            </a:extLst>
          </p:cNvPr>
          <p:cNvSpPr/>
          <p:nvPr/>
        </p:nvSpPr>
        <p:spPr>
          <a:xfrm>
            <a:off x="5537341" y="1401609"/>
            <a:ext cx="3308080" cy="2471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C638F46-B3B8-1958-2D79-84A567CF1592}"/>
              </a:ext>
            </a:extLst>
          </p:cNvPr>
          <p:cNvSpPr txBox="1"/>
          <p:nvPr/>
        </p:nvSpPr>
        <p:spPr>
          <a:xfrm>
            <a:off x="298579" y="1171976"/>
            <a:ext cx="42254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App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count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setCount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0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</a:p>
          <a:p>
            <a:r>
              <a:rPr lang="de-DE" sz="1000" dirty="0">
                <a:solidFill>
                  <a:srgbClr val="333333"/>
                </a:solidFill>
                <a:latin typeface="MonoLisa" panose="020B0509030204060204" pitchFamily="49" charset="0"/>
              </a:rPr>
              <a:t>        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0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handleClick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r>
              <a:rPr lang="de-DE" sz="1000" dirty="0">
                <a:solidFill>
                  <a:srgbClr val="012339"/>
                </a:solidFill>
                <a:latin typeface="MonoLisa" panose="020B0509030204060204" pitchFamily="49" charset="0"/>
              </a:rPr>
              <a:t>    // urgent update ("</a:t>
            </a:r>
            <a:r>
              <a:rPr lang="de-DE" sz="1000" dirty="0" err="1">
                <a:solidFill>
                  <a:srgbClr val="012339"/>
                </a:solidFill>
                <a:latin typeface="MonoLisa" panose="020B0509030204060204" pitchFamily="49" charset="0"/>
              </a:rPr>
              <a:t>count</a:t>
            </a:r>
            <a:r>
              <a:rPr lang="de-DE" sz="1000" dirty="0">
                <a:solidFill>
                  <a:srgbClr val="012339"/>
                </a:solidFill>
                <a:latin typeface="MonoLisa" panose="020B0509030204060204" pitchFamily="49" charset="0"/>
              </a:rPr>
              <a:t>")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dirty="0">
                <a:solidFill>
                  <a:srgbClr val="A44185"/>
                </a:solidFill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setCount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 </a:t>
            </a:r>
            <a:r>
              <a:rPr lang="de-DE" sz="10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c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+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1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dirty="0">
              <a:solidFill>
                <a:srgbClr val="012339"/>
              </a:solidFill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 </a:t>
            </a:r>
            <a:r>
              <a:rPr lang="de-DE" sz="10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x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x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+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1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</a:t>
            </a:r>
          </a:p>
          <a:p>
            <a:r>
              <a:rPr lang="de-DE" sz="1000" dirty="0">
                <a:solidFill>
                  <a:srgbClr val="012339"/>
                </a:solidFill>
                <a:latin typeface="MonoLisa" panose="020B0509030204060204" pitchFamily="49" charset="0"/>
              </a:rPr>
              <a:t>   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div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className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"App"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 err="1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button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onClick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handleClick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Go!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&lt;/</a:t>
            </a:r>
            <a:r>
              <a:rPr lang="de-DE" sz="1000" b="0" dirty="0" err="1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button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 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p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Count: 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count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&lt;/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p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&lt;/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div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465B62E-56E2-DAB4-D1C7-A99ADFA289F2}"/>
              </a:ext>
            </a:extLst>
          </p:cNvPr>
          <p:cNvSpPr/>
          <p:nvPr/>
        </p:nvSpPr>
        <p:spPr>
          <a:xfrm>
            <a:off x="5537341" y="4491348"/>
            <a:ext cx="3308080" cy="2471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7472B52-E005-458E-4116-A93C0CD8EC03}"/>
              </a:ext>
            </a:extLst>
          </p:cNvPr>
          <p:cNvSpPr/>
          <p:nvPr/>
        </p:nvSpPr>
        <p:spPr>
          <a:xfrm>
            <a:off x="5537341" y="2322609"/>
            <a:ext cx="3308080" cy="4309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887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Deferred</a:t>
            </a:r>
            <a:r>
              <a:rPr lang="de-DE" dirty="0"/>
              <a:t> Value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Aufschieben von Aktualisierungen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vorrübergehendes </a:t>
            </a:r>
            <a:r>
              <a:rPr lang="de-DE" b="0" dirty="0" err="1">
                <a:solidFill>
                  <a:srgbClr val="36544F"/>
                </a:solidFill>
              </a:rPr>
              <a:t>Cachen</a:t>
            </a:r>
            <a:r>
              <a:rPr lang="de-DE" b="0" dirty="0">
                <a:solidFill>
                  <a:srgbClr val="36544F"/>
                </a:solidFill>
              </a:rPr>
              <a:t> der UI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606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Deferred</a:t>
            </a:r>
            <a:r>
              <a:rPr lang="de-DE" dirty="0"/>
              <a:t> Value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Aufschieben von Aktualisierungen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vorrübergehendes </a:t>
            </a:r>
            <a:r>
              <a:rPr lang="de-DE" b="0" dirty="0" err="1">
                <a:solidFill>
                  <a:srgbClr val="36544F"/>
                </a:solidFill>
              </a:rPr>
              <a:t>Cachen</a:t>
            </a:r>
            <a:r>
              <a:rPr lang="de-DE" b="0" dirty="0">
                <a:solidFill>
                  <a:srgbClr val="36544F"/>
                </a:solidFill>
              </a:rPr>
              <a:t> der UI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8F3B43B-6C4F-46D1-DADF-6E9A03EE842D}"/>
              </a:ext>
            </a:extLst>
          </p:cNvPr>
          <p:cNvSpPr txBox="1"/>
          <p:nvPr/>
        </p:nvSpPr>
        <p:spPr>
          <a:xfrm>
            <a:off x="1764503" y="2012962"/>
            <a:ext cx="5736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useMemo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map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</a:t>
            </a:r>
            <a:r>
              <a:rPr lang="de-DE" sz="12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    &lt;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Bar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{...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))}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&lt;/div&gt;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),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[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239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Deferred</a:t>
            </a:r>
            <a:r>
              <a:rPr lang="de-DE" dirty="0"/>
              <a:t> Value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Aufschieben von Aktualisierungen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I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8F3B43B-6C4F-46D1-DADF-6E9A03EE842D}"/>
              </a:ext>
            </a:extLst>
          </p:cNvPr>
          <p:cNvSpPr txBox="1"/>
          <p:nvPr/>
        </p:nvSpPr>
        <p:spPr>
          <a:xfrm>
            <a:off x="1764503" y="2012962"/>
            <a:ext cx="5736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useMemo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map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</a:t>
            </a:r>
            <a:r>
              <a:rPr lang="de-DE" sz="12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    &lt;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Bar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{...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))}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&lt;/div&gt;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),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[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13DA69E-54D0-B6EF-CD3E-BFA58B168A1F}"/>
              </a:ext>
            </a:extLst>
          </p:cNvPr>
          <p:cNvSpPr/>
          <p:nvPr/>
        </p:nvSpPr>
        <p:spPr>
          <a:xfrm>
            <a:off x="3585087" y="2044026"/>
            <a:ext cx="595028" cy="203019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E13A4EA-49FC-AD13-8280-A133894134FE}"/>
              </a:ext>
            </a:extLst>
          </p:cNvPr>
          <p:cNvCxnSpPr>
            <a:cxnSpLocks/>
          </p:cNvCxnSpPr>
          <p:nvPr/>
        </p:nvCxnSpPr>
        <p:spPr>
          <a:xfrm>
            <a:off x="4805213" y="2247045"/>
            <a:ext cx="1996751" cy="246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980FFA1-D11C-214C-33B3-132FC4033D81}"/>
              </a:ext>
            </a:extLst>
          </p:cNvPr>
          <p:cNvSpPr txBox="1"/>
          <p:nvPr/>
        </p:nvSpPr>
        <p:spPr>
          <a:xfrm>
            <a:off x="6770883" y="2370209"/>
            <a:ext cx="1098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Problem: 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ist hier  </a:t>
            </a:r>
            <a:r>
              <a:rPr lang="de-DE" sz="1000" b="1" dirty="0">
                <a:solidFill>
                  <a:srgbClr val="BF74E1"/>
                </a:solidFill>
                <a:latin typeface="Source Sans Pro" panose="020B0503030403020204" pitchFamily="34" charset="0"/>
              </a:rPr>
              <a:t>immer 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aktuell...</a:t>
            </a:r>
          </a:p>
        </p:txBody>
      </p:sp>
    </p:spTree>
    <p:extLst>
      <p:ext uri="{BB962C8B-B14F-4D97-AF65-F5344CB8AC3E}">
        <p14:creationId xmlns:p14="http://schemas.microsoft.com/office/powerpoint/2010/main" val="4143578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Deferred</a:t>
            </a:r>
            <a:r>
              <a:rPr lang="de-DE" dirty="0"/>
              <a:t> Value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Aufschieben von Aktualisierungen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8F3B43B-6C4F-46D1-DADF-6E9A03EE842D}"/>
              </a:ext>
            </a:extLst>
          </p:cNvPr>
          <p:cNvSpPr txBox="1"/>
          <p:nvPr/>
        </p:nvSpPr>
        <p:spPr>
          <a:xfrm>
            <a:off x="1764503" y="2012962"/>
            <a:ext cx="5736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useMemo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map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</a:t>
            </a:r>
            <a:r>
              <a:rPr lang="de-DE" sz="12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    &lt;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Bar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{...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))}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&lt;/div&gt;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),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[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13DA69E-54D0-B6EF-CD3E-BFA58B168A1F}"/>
              </a:ext>
            </a:extLst>
          </p:cNvPr>
          <p:cNvSpPr/>
          <p:nvPr/>
        </p:nvSpPr>
        <p:spPr>
          <a:xfrm>
            <a:off x="3585087" y="2044026"/>
            <a:ext cx="595028" cy="203019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E13A4EA-49FC-AD13-8280-A133894134FE}"/>
              </a:ext>
            </a:extLst>
          </p:cNvPr>
          <p:cNvCxnSpPr>
            <a:cxnSpLocks/>
          </p:cNvCxnSpPr>
          <p:nvPr/>
        </p:nvCxnSpPr>
        <p:spPr>
          <a:xfrm>
            <a:off x="4805213" y="2247045"/>
            <a:ext cx="1996751" cy="246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980FFA1-D11C-214C-33B3-132FC4033D81}"/>
              </a:ext>
            </a:extLst>
          </p:cNvPr>
          <p:cNvSpPr txBox="1"/>
          <p:nvPr/>
        </p:nvSpPr>
        <p:spPr>
          <a:xfrm>
            <a:off x="6770883" y="2370209"/>
            <a:ext cx="1098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Problem: 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ist immer aktuell...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04E31970-AD68-D60E-3FDD-B7B77108C629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2855167" y="3342838"/>
            <a:ext cx="3915716" cy="639467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DE65927E-E97D-9819-9B4E-296EFCF02583}"/>
              </a:ext>
            </a:extLst>
          </p:cNvPr>
          <p:cNvSpPr txBox="1"/>
          <p:nvPr/>
        </p:nvSpPr>
        <p:spPr>
          <a:xfrm>
            <a:off x="6770883" y="3142783"/>
            <a:ext cx="109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...UI wird immer aktualisiert 😢</a:t>
            </a:r>
          </a:p>
        </p:txBody>
      </p:sp>
    </p:spTree>
    <p:extLst>
      <p:ext uri="{BB962C8B-B14F-4D97-AF65-F5344CB8AC3E}">
        <p14:creationId xmlns:p14="http://schemas.microsoft.com/office/powerpoint/2010/main" val="1042016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Deferred</a:t>
            </a:r>
            <a:r>
              <a:rPr lang="de-DE" dirty="0"/>
              <a:t> Value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Liefert vorherigen Wert zurück, wenn gerade "wichtiges" Update gerendert wird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38E008-BB59-F384-6DA7-B5162549AF43}"/>
              </a:ext>
            </a:extLst>
          </p:cNvPr>
          <p:cNvSpPr/>
          <p:nvPr/>
        </p:nvSpPr>
        <p:spPr>
          <a:xfrm>
            <a:off x="2599773" y="2245567"/>
            <a:ext cx="1233243" cy="203019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1EFB979F-A19C-CAED-6DC3-8BB8304B2D4A}"/>
              </a:ext>
            </a:extLst>
          </p:cNvPr>
          <p:cNvCxnSpPr>
            <a:cxnSpLocks/>
          </p:cNvCxnSpPr>
          <p:nvPr/>
        </p:nvCxnSpPr>
        <p:spPr>
          <a:xfrm>
            <a:off x="3819900" y="2448586"/>
            <a:ext cx="1996751" cy="246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F9802DED-8CB8-9678-CDA5-3F2BFB90F165}"/>
              </a:ext>
            </a:extLst>
          </p:cNvPr>
          <p:cNvSpPr txBox="1"/>
          <p:nvPr/>
        </p:nvSpPr>
        <p:spPr>
          <a:xfrm>
            <a:off x="5785570" y="2571750"/>
            <a:ext cx="2276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kann '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' sein oder '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' von vorherigem Rendern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317F4D6-6277-1365-68D9-8F0CB1F3A791}"/>
              </a:ext>
            </a:extLst>
          </p:cNvPr>
          <p:cNvSpPr txBox="1"/>
          <p:nvPr/>
        </p:nvSpPr>
        <p:spPr>
          <a:xfrm>
            <a:off x="1764503" y="2012962"/>
            <a:ext cx="5736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B04432"/>
                </a:solidFill>
                <a:effectLst/>
                <a:latin typeface="MonoLisa" panose="020B0509030204060204" pitchFamily="49" charset="0"/>
              </a:rPr>
              <a:t>deferredData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useDeferredValue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useMemo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{</a:t>
            </a:r>
            <a:r>
              <a:rPr lang="de-DE" sz="1200" dirty="0" err="1">
                <a:solidFill>
                  <a:srgbClr val="B04432"/>
                </a:solidFill>
                <a:latin typeface="MonoLisa" panose="020B0509030204060204" pitchFamily="49" charset="0"/>
              </a:rPr>
              <a:t>deferredData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map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</a:t>
            </a:r>
            <a:r>
              <a:rPr lang="de-DE" sz="12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  &lt;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Bar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{...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))}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&lt;/div&gt;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),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[</a:t>
            </a:r>
            <a:r>
              <a:rPr lang="de-DE" sz="1200" dirty="0" err="1">
                <a:solidFill>
                  <a:srgbClr val="B04432"/>
                </a:solidFill>
                <a:latin typeface="MonoLisa" panose="020B0509030204060204" pitchFamily="49" charset="0"/>
              </a:rPr>
              <a:t>deferredData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823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Deferred</a:t>
            </a:r>
            <a:r>
              <a:rPr lang="de-DE" dirty="0"/>
              <a:t> Value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Demo 🕵️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http://localhost:3002</a:t>
            </a:r>
          </a:p>
        </p:txBody>
      </p:sp>
    </p:spTree>
    <p:extLst>
      <p:ext uri="{BB962C8B-B14F-4D97-AF65-F5344CB8AC3E}">
        <p14:creationId xmlns:p14="http://schemas.microsoft.com/office/powerpoint/2010/main" val="2341128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Deferred</a:t>
            </a:r>
            <a:r>
              <a:rPr lang="de-DE" dirty="0"/>
              <a:t> Value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Demo 🕵️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http://localhost:3002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4648CD8-7E1B-059D-E11A-F938E6955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45"/>
          <a:stretch/>
        </p:blipFill>
        <p:spPr>
          <a:xfrm>
            <a:off x="940525" y="2063931"/>
            <a:ext cx="7877148" cy="191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67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80441"/>
            <a:ext cx="9144000" cy="139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475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543163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7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18</a:t>
            </a:r>
            <a:endParaRPr lang="de-DE" sz="239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561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dirty="0" err="1"/>
              <a:t>what's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80441"/>
            <a:ext cx="9144000" cy="139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475" b="1" dirty="0" err="1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5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543163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7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18+</a:t>
            </a:r>
            <a:endParaRPr lang="de-DE" sz="23900" b="1" dirty="0">
              <a:solidFill>
                <a:srgbClr val="5AB88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F2F9AC2-9636-4A8C-4AFA-89E6D98C1DEB}"/>
              </a:ext>
            </a:extLst>
          </p:cNvPr>
          <p:cNvSpPr/>
          <p:nvPr/>
        </p:nvSpPr>
        <p:spPr>
          <a:xfrm>
            <a:off x="0" y="0"/>
            <a:ext cx="9144000" cy="4552950"/>
          </a:xfrm>
          <a:prstGeom prst="rect">
            <a:avLst/>
          </a:prstGeom>
          <a:solidFill>
            <a:srgbClr val="D4EBE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B342C38-CDDF-B2F2-A975-C973472F3871}"/>
              </a:ext>
            </a:extLst>
          </p:cNvPr>
          <p:cNvSpPr txBox="1"/>
          <p:nvPr/>
        </p:nvSpPr>
        <p:spPr>
          <a:xfrm>
            <a:off x="1962149" y="1276875"/>
            <a:ext cx="5572125" cy="1994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DE" sz="7200" b="1" u="sng" dirty="0">
                <a:solidFill>
                  <a:srgbClr val="9E60B8"/>
                </a:solidFill>
                <a:latin typeface="Source Sans Pro Black" panose="020B0503030403020204" pitchFamily="34" charset="0"/>
              </a:rPr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94403E-B819-5D6A-6348-BCD924443AE2}"/>
              </a:ext>
            </a:extLst>
          </p:cNvPr>
          <p:cNvSpPr txBox="1"/>
          <p:nvPr/>
        </p:nvSpPr>
        <p:spPr>
          <a:xfrm>
            <a:off x="2506203" y="2589772"/>
            <a:ext cx="4572000" cy="11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DE" sz="4000" b="1" dirty="0">
                <a:solidFill>
                  <a:srgbClr val="B04432"/>
                </a:solidFill>
                <a:latin typeface="Source Sans Pro Black" panose="020B0503030403020204" pitchFamily="34" charset="0"/>
              </a:rPr>
              <a:t>(experimentell)</a:t>
            </a:r>
          </a:p>
        </p:txBody>
      </p:sp>
    </p:spTree>
    <p:extLst>
      <p:ext uri="{BB962C8B-B14F-4D97-AF65-F5344CB8AC3E}">
        <p14:creationId xmlns:p14="http://schemas.microsoft.com/office/powerpoint/2010/main" val="2301137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872113" y="1993704"/>
            <a:ext cx="739978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</a:p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Detching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5A7DDCA-E207-AFA2-17F6-C12691F04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6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Funktioniert seit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16.6 für dynamische Imports stabil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A0F9A4-F207-5386-2377-AF63AAD34F13}"/>
              </a:ext>
            </a:extLst>
          </p:cNvPr>
          <p:cNvSpPr txBox="1"/>
          <p:nvPr/>
        </p:nvSpPr>
        <p:spPr>
          <a:xfrm>
            <a:off x="1282338" y="2268133"/>
            <a:ext cx="6851890" cy="221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UserProfile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&lt;Router&gt;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&lt;Route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151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sz="1151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Stay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tuned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 &lt;/h1&gt;}&gt;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sz="1151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UserProfile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&lt;/</a:t>
            </a:r>
            <a:r>
              <a:rPr lang="de-DE" sz="1151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&lt;/Route&gt;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&lt;Router&gt;;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4813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Experimentell z.B. in SWR,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Query</a:t>
            </a:r>
          </a:p>
          <a:p>
            <a:r>
              <a:rPr lang="de-DE" b="0" dirty="0">
                <a:solidFill>
                  <a:srgbClr val="36544F"/>
                </a:solidFill>
              </a:rPr>
              <a:t>Insbesondere die interne API ist noch nicht stabil</a:t>
            </a:r>
          </a:p>
        </p:txBody>
      </p:sp>
    </p:spTree>
    <p:extLst>
      <p:ext uri="{BB962C8B-B14F-4D97-AF65-F5344CB8AC3E}">
        <p14:creationId xmlns:p14="http://schemas.microsoft.com/office/powerpoint/2010/main" val="20540733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Demo 🕵️‍♀️</a:t>
            </a:r>
          </a:p>
          <a:p>
            <a:r>
              <a:rPr lang="de-DE" b="0" dirty="0">
                <a:solidFill>
                  <a:srgbClr val="36544F"/>
                </a:solidFill>
              </a:rPr>
              <a:t>localhost:3003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sz="1100" b="0" dirty="0">
                <a:solidFill>
                  <a:srgbClr val="36544F"/>
                </a:solidFill>
              </a:rPr>
              <a:t>Homepage / </a:t>
            </a:r>
            <a:r>
              <a:rPr lang="de-DE" sz="1100" b="0" dirty="0" err="1">
                <a:solidFill>
                  <a:srgbClr val="36544F"/>
                </a:solidFill>
              </a:rPr>
              <a:t>BlogList</a:t>
            </a:r>
            <a:endParaRPr lang="de-DE" sz="1100" b="0" dirty="0">
              <a:solidFill>
                <a:srgbClr val="36544F"/>
              </a:solidFill>
            </a:endParaRPr>
          </a:p>
          <a:p>
            <a:pPr lvl="1"/>
            <a:r>
              <a:rPr lang="de-DE" sz="1100" b="0" dirty="0" err="1">
                <a:solidFill>
                  <a:srgbClr val="36544F"/>
                </a:solidFill>
              </a:rPr>
              <a:t>PostPage</a:t>
            </a:r>
            <a:endParaRPr lang="de-DE" sz="1100" b="0" dirty="0">
              <a:solidFill>
                <a:srgbClr val="36544F"/>
              </a:solidFill>
            </a:endParaRPr>
          </a:p>
          <a:p>
            <a:pPr lvl="1"/>
            <a:r>
              <a:rPr lang="de-DE" sz="1100" dirty="0" err="1">
                <a:solidFill>
                  <a:srgbClr val="36544F"/>
                </a:solidFill>
              </a:rPr>
              <a:t>BlogTeaserList</a:t>
            </a:r>
            <a:r>
              <a:rPr lang="de-DE" sz="1100" dirty="0">
                <a:solidFill>
                  <a:srgbClr val="36544F"/>
                </a:solidFill>
              </a:rPr>
              <a:t>,  </a:t>
            </a:r>
            <a:r>
              <a:rPr lang="de-DE" sz="1100" dirty="0" err="1">
                <a:solidFill>
                  <a:srgbClr val="36544F"/>
                </a:solidFill>
              </a:rPr>
              <a:t>useTransition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618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22589" y="1394506"/>
            <a:ext cx="3898824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dirty="0">
                <a:solidFill>
                  <a:srgbClr val="36544F"/>
                </a:solidFill>
              </a:rPr>
              <a:t>Neue Art von Komponenten</a:t>
            </a:r>
          </a:p>
          <a:p>
            <a:r>
              <a:rPr lang="de-DE" b="0" dirty="0">
                <a:solidFill>
                  <a:srgbClr val="36544F"/>
                </a:solidFill>
              </a:rPr>
              <a:t>"Server Components" werden nur 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aber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06216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Demo: </a:t>
            </a:r>
            <a:r>
              <a:rPr lang="de-DE" dirty="0">
                <a:solidFill>
                  <a:srgbClr val="36544F"/>
                </a:solidFill>
              </a:rPr>
              <a:t>Server Components 🕵️</a:t>
            </a:r>
          </a:p>
          <a:p>
            <a:r>
              <a:rPr lang="de-DE" b="0" dirty="0">
                <a:solidFill>
                  <a:srgbClr val="36544F"/>
                </a:solidFill>
                <a:hlinkClick r:id="rId2"/>
              </a:rPr>
              <a:t>http://localhost:4001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PostListPage.server.js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"Normale" Komponente (JSX etc.)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Läuft aber nur auf dem Server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Verwendet </a:t>
            </a:r>
            <a:r>
              <a:rPr lang="de-DE" b="1" dirty="0" err="1">
                <a:solidFill>
                  <a:srgbClr val="36544F"/>
                </a:solidFill>
              </a:rPr>
              <a:t>PostList.server.js</a:t>
            </a:r>
            <a:r>
              <a:rPr lang="de-DE" b="1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(=&gt; Server </a:t>
            </a:r>
            <a:r>
              <a:rPr lang="de-DE" dirty="0" err="1">
                <a:solidFill>
                  <a:srgbClr val="36544F"/>
                </a:solidFill>
              </a:rPr>
              <a:t>Resourcen</a:t>
            </a:r>
            <a:r>
              <a:rPr lang="de-DE" dirty="0">
                <a:solidFill>
                  <a:srgbClr val="36544F"/>
                </a:solidFill>
              </a:rPr>
              <a:t>)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>
                <a:solidFill>
                  <a:srgbClr val="36544F"/>
                </a:solidFill>
              </a:rPr>
              <a:t>In den </a:t>
            </a:r>
            <a:r>
              <a:rPr lang="de-DE" dirty="0" err="1">
                <a:solidFill>
                  <a:srgbClr val="36544F"/>
                </a:solidFill>
              </a:rPr>
              <a:t>Dev</a:t>
            </a:r>
            <a:r>
              <a:rPr lang="de-DE" dirty="0">
                <a:solidFill>
                  <a:srgbClr val="36544F"/>
                </a:solidFill>
              </a:rPr>
              <a:t> Tools finden wir die Komponente nicht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Aber im Netzwerk-Tab wird dafür "irgendwas" übertragen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Code: </a:t>
            </a:r>
            <a:r>
              <a:rPr lang="de-DE" b="0" dirty="0">
                <a:solidFill>
                  <a:srgbClr val="36544F"/>
                </a:solidFill>
                <a:hlinkClick r:id="rId3"/>
              </a:rPr>
              <a:t>https://github.com/nilshartmann/server-components-blogexample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36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18: </a:t>
            </a:r>
            <a:r>
              <a:rPr lang="de-DE" dirty="0" err="1"/>
              <a:t>What's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box?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80441"/>
            <a:ext cx="9144000" cy="139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475" b="1" dirty="0" err="1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5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543163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7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18</a:t>
            </a:r>
            <a:endParaRPr lang="de-DE" sz="23900" b="1" dirty="0">
              <a:solidFill>
                <a:srgbClr val="5AB88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F2F9AC2-9636-4A8C-4AFA-89E6D98C1DEB}"/>
              </a:ext>
            </a:extLst>
          </p:cNvPr>
          <p:cNvSpPr/>
          <p:nvPr/>
        </p:nvSpPr>
        <p:spPr>
          <a:xfrm>
            <a:off x="0" y="-2115"/>
            <a:ext cx="9144000" cy="4552950"/>
          </a:xfrm>
          <a:prstGeom prst="rect">
            <a:avLst/>
          </a:prstGeom>
          <a:solidFill>
            <a:srgbClr val="D4EBE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B342C38-CDDF-B2F2-A975-C973472F3871}"/>
              </a:ext>
            </a:extLst>
          </p:cNvPr>
          <p:cNvSpPr txBox="1"/>
          <p:nvPr/>
        </p:nvSpPr>
        <p:spPr>
          <a:xfrm>
            <a:off x="1962149" y="328058"/>
            <a:ext cx="5572125" cy="38926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Auto </a:t>
            </a:r>
            <a:r>
              <a:rPr lang="de-DE" sz="3200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Batching</a:t>
            </a:r>
            <a:endParaRPr lang="de-DE" sz="3200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Veränderter </a:t>
            </a:r>
            <a:r>
              <a:rPr lang="de-DE" sz="3200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Strict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-Mode</a:t>
            </a:r>
          </a:p>
          <a:p>
            <a:pPr algn="ctr">
              <a:lnSpc>
                <a:spcPct val="200000"/>
              </a:lnSpc>
            </a:pP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Neue Hooks</a:t>
            </a:r>
          </a:p>
          <a:p>
            <a:pPr algn="ctr">
              <a:lnSpc>
                <a:spcPct val="200000"/>
              </a:lnSpc>
            </a:pPr>
            <a:r>
              <a:rPr lang="de-DE" sz="3200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Concurrent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3200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React</a:t>
            </a:r>
            <a:endParaRPr lang="de-DE" sz="3200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3001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</a:t>
            </a:r>
            <a:r>
              <a:rPr lang="de-DE" dirty="0" err="1"/>
              <a:t>Shared</a:t>
            </a:r>
            <a:r>
              <a:rPr lang="de-DE" dirty="0"/>
              <a:t>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051217"/>
            <a:ext cx="2153312" cy="1500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Netzwerk-Tab: unten ist der JS-Code der Komponente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1793724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1793724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69203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F3E4FD-DAD5-8C95-4775-86C16BACD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481470-D3BD-BCBA-5D35-96166A2961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Mehr Infos: </a:t>
            </a:r>
            <a:r>
              <a:rPr lang="de-DE" dirty="0">
                <a:hlinkClick r:id="rId2"/>
              </a:rPr>
              <a:t>https://react.schule/ejs2021-server-components</a:t>
            </a:r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(PDF-</a:t>
            </a:r>
            <a:r>
              <a:rPr lang="de-DE" b="0" dirty="0" err="1">
                <a:solidFill>
                  <a:srgbClr val="36544F"/>
                </a:solidFill>
              </a:rPr>
              <a:t>Slides</a:t>
            </a:r>
            <a:r>
              <a:rPr lang="de-DE" b="0" dirty="0">
                <a:solidFill>
                  <a:srgbClr val="36544F"/>
                </a:solidFill>
              </a:rPr>
              <a:t> zum </a:t>
            </a:r>
            <a:r>
              <a:rPr lang="de-DE" b="0" dirty="0" err="1">
                <a:solidFill>
                  <a:srgbClr val="36544F"/>
                </a:solidFill>
              </a:rPr>
              <a:t>EnterJS</a:t>
            </a:r>
            <a:r>
              <a:rPr lang="de-DE" b="0" dirty="0">
                <a:solidFill>
                  <a:srgbClr val="36544F"/>
                </a:solidFill>
              </a:rPr>
              <a:t> 2021 Talk über Server Components)</a:t>
            </a:r>
          </a:p>
        </p:txBody>
      </p:sp>
    </p:spTree>
    <p:extLst>
      <p:ext uri="{BB962C8B-B14F-4D97-AF65-F5344CB8AC3E}">
        <p14:creationId xmlns:p14="http://schemas.microsoft.com/office/powerpoint/2010/main" val="41696958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345BDA8-B54A-1008-92EA-C0EBE4051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7" r="3177" b="7311"/>
          <a:stretch/>
        </p:blipFill>
        <p:spPr>
          <a:xfrm>
            <a:off x="-11813" y="0"/>
            <a:ext cx="9164185" cy="512752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7EED228-0F70-148A-45A4-CFC034588DD9}"/>
              </a:ext>
            </a:extLst>
          </p:cNvPr>
          <p:cNvSpPr/>
          <p:nvPr/>
        </p:nvSpPr>
        <p:spPr>
          <a:xfrm>
            <a:off x="-11813" y="0"/>
            <a:ext cx="9164185" cy="454052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F4A8850-1974-FAFF-6CEA-00A3111EDE8D}"/>
              </a:ext>
            </a:extLst>
          </p:cNvPr>
          <p:cNvGrpSpPr/>
          <p:nvPr/>
        </p:nvGrpSpPr>
        <p:grpSpPr>
          <a:xfrm>
            <a:off x="-5576" y="4524551"/>
            <a:ext cx="9157948" cy="659537"/>
            <a:chOff x="-697424" y="5684031"/>
            <a:chExt cx="9152371" cy="60297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0C9E9F6-A2A2-7037-C6C8-83EF88EE746B}"/>
                </a:ext>
              </a:extLst>
            </p:cNvPr>
            <p:cNvSpPr/>
            <p:nvPr/>
          </p:nvSpPr>
          <p:spPr>
            <a:xfrm>
              <a:off x="-697424" y="5684031"/>
              <a:ext cx="9144000" cy="586998"/>
            </a:xfrm>
            <a:prstGeom prst="rect">
              <a:avLst/>
            </a:prstGeom>
            <a:solidFill>
              <a:srgbClr val="4DA27E">
                <a:alpha val="901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" name="Titel 3">
              <a:extLst>
                <a:ext uri="{FF2B5EF4-FFF2-40B4-BE49-F238E27FC236}">
                  <a16:creationId xmlns:a16="http://schemas.microsoft.com/office/drawing/2014/main" id="{D763C5AB-664F-8D78-2A74-0AD58982879C}"/>
                </a:ext>
              </a:extLst>
            </p:cNvPr>
            <p:cNvSpPr txBox="1">
              <a:spLocks/>
            </p:cNvSpPr>
            <p:nvPr/>
          </p:nvSpPr>
          <p:spPr>
            <a:xfrm>
              <a:off x="-689053" y="5694338"/>
              <a:ext cx="9144000" cy="592667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algn="ctr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523" b="1" i="0" kern="1200" cap="all" baseline="0">
                  <a:solidFill>
                    <a:srgbClr val="025249"/>
                  </a:solidFill>
                  <a:latin typeface="Montserrat" charset="0"/>
                  <a:ea typeface="+mj-ea"/>
                  <a:cs typeface="+mj-cs"/>
                </a:defRPr>
              </a:lvl1pPr>
            </a:lstStyle>
            <a:p>
              <a:r>
                <a:rPr lang="de-DE" sz="1050" spc="60" dirty="0" err="1">
                  <a:solidFill>
                    <a:srgbClr val="D4EBE9"/>
                  </a:solidFill>
                </a:rPr>
                <a:t>EnterJS</a:t>
              </a:r>
              <a:r>
                <a:rPr lang="de-DE" sz="1050" spc="60" dirty="0">
                  <a:solidFill>
                    <a:srgbClr val="D4EBE9"/>
                  </a:solidFill>
                </a:rPr>
                <a:t> Darmstadt | 23. Juni 2022 | @</a:t>
              </a:r>
              <a:r>
                <a:rPr lang="de-DE" sz="1050" spc="60" dirty="0" err="1">
                  <a:solidFill>
                    <a:srgbClr val="D4EBE9"/>
                  </a:solidFill>
                </a:rPr>
                <a:t>nilshartmann</a:t>
              </a:r>
              <a:endParaRPr lang="de-DE" sz="1050" spc="60" dirty="0">
                <a:solidFill>
                  <a:srgbClr val="D4EBE9"/>
                </a:solidFill>
              </a:endParaRP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025D6F1A-7B87-31BA-7738-C249AD176D41}"/>
              </a:ext>
            </a:extLst>
          </p:cNvPr>
          <p:cNvSpPr txBox="1"/>
          <p:nvPr/>
        </p:nvSpPr>
        <p:spPr>
          <a:xfrm>
            <a:off x="6481917" y="13133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799567-8D96-E354-DCFA-5E9487ABB705}"/>
              </a:ext>
            </a:extLst>
          </p:cNvPr>
          <p:cNvSpPr txBox="1"/>
          <p:nvPr/>
        </p:nvSpPr>
        <p:spPr>
          <a:xfrm>
            <a:off x="6482772" y="392094"/>
            <a:ext cx="1779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3F6A2C-3C09-4243-7D5D-79B82537207C}"/>
              </a:ext>
            </a:extLst>
          </p:cNvPr>
          <p:cNvSpPr/>
          <p:nvPr/>
        </p:nvSpPr>
        <p:spPr>
          <a:xfrm>
            <a:off x="-11813" y="941977"/>
            <a:ext cx="916418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9E8F6C-67C3-A719-BF9B-AE3B84B6F849}"/>
              </a:ext>
            </a:extLst>
          </p:cNvPr>
          <p:cNvSpPr/>
          <p:nvPr/>
        </p:nvSpPr>
        <p:spPr>
          <a:xfrm>
            <a:off x="5082017" y="2471564"/>
            <a:ext cx="3228863" cy="64206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1500" b="1" dirty="0" err="1">
                <a:solidFill>
                  <a:srgbClr val="36544F"/>
                </a:solidFill>
              </a:rPr>
              <a:t>Slides</a:t>
            </a:r>
            <a:r>
              <a:rPr lang="de-DE" sz="1500" b="1" dirty="0">
                <a:solidFill>
                  <a:srgbClr val="36544F"/>
                </a:solidFill>
              </a:rPr>
              <a:t>: </a:t>
            </a:r>
            <a:r>
              <a:rPr lang="de-DE" sz="1500" b="1" dirty="0">
                <a:solidFill>
                  <a:srgbClr val="36544F"/>
                </a:solidFill>
                <a:hlinkClick r:id="rId3"/>
              </a:rPr>
              <a:t>https://react.schule/ejs-2022</a:t>
            </a:r>
            <a:endParaRPr lang="de-DE" sz="1500" b="1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Kontakt: </a:t>
            </a:r>
            <a:r>
              <a:rPr lang="de-DE" sz="1500" b="1" dirty="0">
                <a:solidFill>
                  <a:srgbClr val="36544F"/>
                </a:solidFill>
                <a:hlinkClick r:id="rId4"/>
              </a:rPr>
              <a:t>nils@nilshartmann.net</a:t>
            </a:r>
            <a:r>
              <a:rPr lang="de-DE" sz="1500" b="1" dirty="0">
                <a:solidFill>
                  <a:srgbClr val="36544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514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Bye, bye IE 👋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Kein Support für Internet Explorer mehr!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2E96FD-8CC2-A2A4-1216-77C9394A1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56"/>
          <a:stretch/>
        </p:blipFill>
        <p:spPr>
          <a:xfrm>
            <a:off x="1257300" y="2105025"/>
            <a:ext cx="6629400" cy="1719016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AB07D2F-BABA-C64E-34BA-848CEE47C518}"/>
              </a:ext>
            </a:extLst>
          </p:cNvPr>
          <p:cNvCxnSpPr>
            <a:cxnSpLocks/>
          </p:cNvCxnSpPr>
          <p:nvPr/>
        </p:nvCxnSpPr>
        <p:spPr>
          <a:xfrm flipH="1">
            <a:off x="762000" y="2657475"/>
            <a:ext cx="647700" cy="1343442"/>
          </a:xfrm>
          <a:prstGeom prst="line">
            <a:avLst/>
          </a:prstGeom>
          <a:noFill/>
          <a:ln>
            <a:solidFill>
              <a:srgbClr val="36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6897BAB6-B7D4-B198-8DB5-2D973E621F78}"/>
              </a:ext>
            </a:extLst>
          </p:cNvPr>
          <p:cNvSpPr txBox="1"/>
          <p:nvPr/>
        </p:nvSpPr>
        <p:spPr>
          <a:xfrm>
            <a:off x="685800" y="3815507"/>
            <a:ext cx="7277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05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reactjs.org</a:t>
            </a:r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05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blog</a:t>
            </a:r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/2022/03/08/react-18-upgrade-guide.html#dropping-support-for-internet-explorer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10F4E6C-5302-58C7-1724-C0C8E14E2196}"/>
              </a:ext>
            </a:extLst>
          </p:cNvPr>
          <p:cNvSpPr/>
          <p:nvPr/>
        </p:nvSpPr>
        <p:spPr>
          <a:xfrm>
            <a:off x="2416479" y="2181225"/>
            <a:ext cx="3403296" cy="21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97CAE16-2C1E-8BEA-56D3-358563567589}"/>
              </a:ext>
            </a:extLst>
          </p:cNvPr>
          <p:cNvSpPr txBox="1"/>
          <p:nvPr/>
        </p:nvSpPr>
        <p:spPr>
          <a:xfrm>
            <a:off x="485744" y="3948142"/>
            <a:ext cx="1943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</a:rPr>
              <a:t>Vor einer Woche!</a:t>
            </a:r>
          </a:p>
        </p:txBody>
      </p:sp>
    </p:spTree>
    <p:extLst>
      <p:ext uri="{BB962C8B-B14F-4D97-AF65-F5344CB8AC3E}">
        <p14:creationId xmlns:p14="http://schemas.microsoft.com/office/powerpoint/2010/main" val="1637698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 </a:t>
            </a:r>
            <a:r>
              <a:rPr lang="de-DE" dirty="0" err="1"/>
              <a:t>batching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Renderings in </a:t>
            </a:r>
            <a:r>
              <a:rPr lang="de-DE" dirty="0" err="1"/>
              <a:t>Promises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Ab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18: Set-State-Aufrufe in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 werden zusammengefasst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588967" y="1663220"/>
            <a:ext cx="6851890" cy="328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Blog()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151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(null);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setLoading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("...")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.</a:t>
            </a:r>
            <a:r>
              <a:rPr lang="de-DE" sz="1151" b="1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</a:t>
            </a:r>
            <a:r>
              <a:rPr lang="de-DE" sz="1151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setLoading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})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&lt;div&gt;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}&gt;Load Blog Post&lt;/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&lt;/div&gt;;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9A07C19-DA58-6358-F3F0-7208B04B90F4}"/>
              </a:ext>
            </a:extLst>
          </p:cNvPr>
          <p:cNvSpPr/>
          <p:nvPr/>
        </p:nvSpPr>
        <p:spPr>
          <a:xfrm>
            <a:off x="2476500" y="3053378"/>
            <a:ext cx="1866900" cy="476250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CCCC918-EA10-4695-35A3-721054427B2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343400" y="3191235"/>
            <a:ext cx="714375" cy="10026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47D909AA-920D-4C0D-562F-67E3D1BC52A4}"/>
              </a:ext>
            </a:extLst>
          </p:cNvPr>
          <p:cNvSpPr txBox="1"/>
          <p:nvPr/>
        </p:nvSpPr>
        <p:spPr>
          <a:xfrm>
            <a:off x="4981514" y="3006569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4DA27E"/>
                </a:solidFill>
                <a:latin typeface="Source Sans Pro" panose="020B0503030403020204" pitchFamily="34" charset="0"/>
              </a:rPr>
              <a:t>Ein</a:t>
            </a:r>
            <a:r>
              <a:rPr lang="de-DE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</a:t>
            </a:r>
            <a:r>
              <a:rPr lang="de-DE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Renderzyklus</a:t>
            </a:r>
            <a:endParaRPr lang="de-DE" b="1" dirty="0">
              <a:solidFill>
                <a:srgbClr val="4DA27E"/>
              </a:solidFill>
              <a:latin typeface="Source Sans Pro" panose="020B0503030403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946BC3-C8D2-40A1-02C6-BD96D8E079D1}"/>
              </a:ext>
            </a:extLst>
          </p:cNvPr>
          <p:cNvSpPr txBox="1"/>
          <p:nvPr/>
        </p:nvSpPr>
        <p:spPr>
          <a:xfrm>
            <a:off x="4991039" y="3311369"/>
            <a:ext cx="2297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</a:rPr>
              <a:t>(vor </a:t>
            </a:r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</a:t>
            </a: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</a:rPr>
              <a:t> 18 </a:t>
            </a:r>
            <a:r>
              <a:rPr lang="de-DE" sz="12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zwei</a:t>
            </a: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Renderzyklen</a:t>
            </a: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464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Komponenten werden zweimal </a:t>
            </a:r>
            <a:r>
              <a:rPr lang="de-DE" dirty="0" err="1">
                <a:solidFill>
                  <a:srgbClr val="36544F"/>
                </a:solidFill>
              </a:rPr>
              <a:t>gemounted</a:t>
            </a:r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Bisher: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rendert Komponenten zweimal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274642" y="1243501"/>
            <a:ext cx="6851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index.js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10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Komponenten werden zweimal </a:t>
            </a:r>
            <a:r>
              <a:rPr lang="de-DE" dirty="0" err="1">
                <a:solidFill>
                  <a:srgbClr val="36544F"/>
                </a:solidFill>
              </a:rPr>
              <a:t>gemounted</a:t>
            </a:r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Bisher: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rendert Komponenten zweimal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18: </a:t>
            </a:r>
            <a:r>
              <a:rPr lang="de-DE" dirty="0">
                <a:solidFill>
                  <a:srgbClr val="36544F"/>
                </a:solidFill>
              </a:rPr>
              <a:t>Auch Effekte werden doppelt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Dadurch kann </a:t>
            </a:r>
            <a:r>
              <a:rPr lang="de-DE" dirty="0">
                <a:solidFill>
                  <a:srgbClr val="36544F"/>
                </a:solidFill>
              </a:rPr>
              <a:t>(manuell) </a:t>
            </a:r>
            <a:r>
              <a:rPr lang="de-DE" b="0" dirty="0">
                <a:solidFill>
                  <a:srgbClr val="36544F"/>
                </a:solidFill>
              </a:rPr>
              <a:t>geprüft werden, ob alle Clean-Up-Funktion in Effekten richtig funktionieren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274642" y="1243501"/>
            <a:ext cx="6851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index.js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58790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2383</Words>
  <Application>Microsoft Macintosh PowerPoint</Application>
  <PresentationFormat>Bildschirmpräsentation (16:9)</PresentationFormat>
  <Paragraphs>591</Paragraphs>
  <Slides>52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65" baseType="lpstr">
      <vt:lpstr>Arial</vt:lpstr>
      <vt:lpstr>Calibri</vt:lpstr>
      <vt:lpstr>Calibri Light</vt:lpstr>
      <vt:lpstr>MonoLisa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Black</vt:lpstr>
      <vt:lpstr>Source Sans Pro SemiBold</vt:lpstr>
      <vt:lpstr>Office-Design</vt:lpstr>
      <vt:lpstr>PowerPoint-Präsentation</vt:lpstr>
      <vt:lpstr>https://nilshartmann.net</vt:lpstr>
      <vt:lpstr>Neue Dokumentation</vt:lpstr>
      <vt:lpstr>PowerPoint-Präsentation</vt:lpstr>
      <vt:lpstr>React 18: What's in the box?</vt:lpstr>
      <vt:lpstr>Bye, bye IE 👋</vt:lpstr>
      <vt:lpstr>Auto batching</vt:lpstr>
      <vt:lpstr>Veränderter Strict-Mode</vt:lpstr>
      <vt:lpstr>Veränderter Strict-Mode</vt:lpstr>
      <vt:lpstr>Veränderter Strict-Mode</vt:lpstr>
      <vt:lpstr>Veränderter Strict-Mode</vt:lpstr>
      <vt:lpstr>Veränderter Strict-Mode</vt:lpstr>
      <vt:lpstr>Neue Hooks</vt:lpstr>
      <vt:lpstr>Neue Hooks</vt:lpstr>
      <vt:lpstr>React 18: What's in the box?</vt:lpstr>
      <vt:lpstr>Concurrent React</vt:lpstr>
      <vt:lpstr>Demo</vt:lpstr>
      <vt:lpstr>useTransition Hook</vt:lpstr>
      <vt:lpstr>useTransition Hook</vt:lpstr>
      <vt:lpstr>useTransition Hook</vt:lpstr>
      <vt:lpstr>useTransition Hook</vt:lpstr>
      <vt:lpstr>Render und Commit (Klassisch)</vt:lpstr>
      <vt:lpstr>Render und Commit (Klassisch)</vt:lpstr>
      <vt:lpstr>Render und Commit (Klassisch)</vt:lpstr>
      <vt:lpstr>Render und Commit (Klassisch)</vt:lpstr>
      <vt:lpstr>Render und Commit (Klassisch)</vt:lpstr>
      <vt:lpstr>Render und Commit (Concurrent)</vt:lpstr>
      <vt:lpstr>Render und Commit (Concurrent)</vt:lpstr>
      <vt:lpstr>Render und Commit (Concurrent)</vt:lpstr>
      <vt:lpstr>Render und Commit (Concurrent)</vt:lpstr>
      <vt:lpstr>Concurrent React - Demo</vt:lpstr>
      <vt:lpstr>Concurrent React - Demo</vt:lpstr>
      <vt:lpstr>use Deferred Value</vt:lpstr>
      <vt:lpstr>use Deferred Value</vt:lpstr>
      <vt:lpstr>use Deferred Value</vt:lpstr>
      <vt:lpstr>use Deferred Value</vt:lpstr>
      <vt:lpstr>use Deferred Value</vt:lpstr>
      <vt:lpstr>Deferred Value Demo</vt:lpstr>
      <vt:lpstr>Deferred Value Demo</vt:lpstr>
      <vt:lpstr>React: what's next?</vt:lpstr>
      <vt:lpstr>PowerPoint-Präsentation</vt:lpstr>
      <vt:lpstr>suspense</vt:lpstr>
      <vt:lpstr>suspense</vt:lpstr>
      <vt:lpstr>suspense</vt:lpstr>
      <vt:lpstr>suspense</vt:lpstr>
      <vt:lpstr>suspense</vt:lpstr>
      <vt:lpstr>PowerPoint-Präsentation</vt:lpstr>
      <vt:lpstr>Server Components</vt:lpstr>
      <vt:lpstr>Server Components</vt:lpstr>
      <vt:lpstr>Server Components</vt:lpstr>
      <vt:lpstr>Server Components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961</cp:revision>
  <cp:lastPrinted>2019-05-19T16:49:13Z</cp:lastPrinted>
  <dcterms:created xsi:type="dcterms:W3CDTF">2016-03-28T15:59:53Z</dcterms:created>
  <dcterms:modified xsi:type="dcterms:W3CDTF">2022-06-29T09:55:27Z</dcterms:modified>
</cp:coreProperties>
</file>